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19"/>
  </p:handoutMasterIdLst>
  <p:sldIdLst>
    <p:sldId id="300" r:id="rId3"/>
    <p:sldId id="301" r:id="rId5"/>
    <p:sldId id="289" r:id="rId6"/>
    <p:sldId id="259" r:id="rId7"/>
    <p:sldId id="264" r:id="rId8"/>
    <p:sldId id="261" r:id="rId9"/>
    <p:sldId id="303" r:id="rId10"/>
    <p:sldId id="266" r:id="rId11"/>
    <p:sldId id="304" r:id="rId12"/>
    <p:sldId id="293" r:id="rId13"/>
    <p:sldId id="295" r:id="rId14"/>
    <p:sldId id="305" r:id="rId15"/>
    <p:sldId id="297" r:id="rId16"/>
    <p:sldId id="276" r:id="rId17"/>
    <p:sldId id="298" r:id="rId18"/>
  </p:sldIdLst>
  <p:sldSz cx="9001125" cy="5039995"/>
  <p:notesSz cx="6858000" cy="9144000"/>
  <p:custDataLst>
    <p:tags r:id="rId23"/>
  </p:custDataLst>
  <p:defaultTextStyle>
    <a:defPPr>
      <a:defRPr lang="zh-CN"/>
    </a:defPPr>
    <a:lvl1pPr marL="0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401320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802005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203325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1604645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2005965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2406650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2807970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3209290" algn="l" defTabSz="802005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05F2C04-C923-438B-8C0F-E0CD2BADF298}">
      <wppc:fontMiss xmlns:wppc="http://www.wps.cn/officeDocument/PresentationCustomData" type="true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204A"/>
    <a:srgbClr val="2B568D"/>
    <a:srgbClr val="205CA6"/>
    <a:srgbClr val="2B5185"/>
    <a:srgbClr val="558ED5"/>
    <a:srgbClr val="000000"/>
    <a:srgbClr val="00071E"/>
    <a:srgbClr val="011536"/>
    <a:srgbClr val="000623"/>
    <a:srgbClr val="160B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564" autoAdjust="0"/>
    <p:restoredTop sz="94643"/>
  </p:normalViewPr>
  <p:slideViewPr>
    <p:cSldViewPr>
      <p:cViewPr varScale="1">
        <p:scale>
          <a:sx n="109" d="100"/>
          <a:sy n="109" d="100"/>
        </p:scale>
        <p:origin x="259" y="77"/>
      </p:cViewPr>
      <p:guideLst>
        <p:guide orient="horz" pos="1632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gs" Target="tags/tag2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jpeg>
</file>

<file path=ppt/media/image25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21DD1-6180-4E99-888B-B741A3C8CD57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74688" y="1143000"/>
            <a:ext cx="55086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E25009-B3D7-436D-890B-A7E79A94981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75085" y="1565764"/>
            <a:ext cx="7650956" cy="10804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50169" y="2856177"/>
            <a:ext cx="6300788" cy="128808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01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020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033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046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059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066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079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092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25816" y="201847"/>
            <a:ext cx="2025253" cy="430060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0056" y="201847"/>
            <a:ext cx="5925741" cy="430060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11027" y="3238868"/>
            <a:ext cx="7650956" cy="1001062"/>
          </a:xfrm>
        </p:spPr>
        <p:txBody>
          <a:bodyPr anchor="t"/>
          <a:lstStyle>
            <a:lvl1pPr algn="l">
              <a:defRPr sz="35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11027" y="2136300"/>
            <a:ext cx="7650956" cy="1102568"/>
          </a:xfrm>
        </p:spPr>
        <p:txBody>
          <a:bodyPr anchor="b"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401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80200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20332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60464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2005965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40665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80797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320929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0056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5572" y="1176073"/>
            <a:ext cx="3975497" cy="3326374"/>
          </a:xfrm>
        </p:spPr>
        <p:txBody>
          <a:bodyPr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28237"/>
            <a:ext cx="3977060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320" indent="0">
              <a:buNone/>
              <a:defRPr sz="1800" b="1"/>
            </a:lvl2pPr>
            <a:lvl3pPr marL="802005" indent="0">
              <a:buNone/>
              <a:defRPr sz="1600" b="1"/>
            </a:lvl3pPr>
            <a:lvl4pPr marL="1203325" indent="0">
              <a:buNone/>
              <a:defRPr sz="1400" b="1"/>
            </a:lvl4pPr>
            <a:lvl5pPr marL="1604645" indent="0">
              <a:buNone/>
              <a:defRPr sz="1400" b="1"/>
            </a:lvl5pPr>
            <a:lvl6pPr marL="2005965" indent="0">
              <a:buNone/>
              <a:defRPr sz="1400" b="1"/>
            </a:lvl6pPr>
            <a:lvl7pPr marL="2406650" indent="0">
              <a:buNone/>
              <a:defRPr sz="1400" b="1"/>
            </a:lvl7pPr>
            <a:lvl8pPr marL="2807970" indent="0">
              <a:buNone/>
              <a:defRPr sz="1400" b="1"/>
            </a:lvl8pPr>
            <a:lvl9pPr marL="3209290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0056" y="1598433"/>
            <a:ext cx="3977060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572447" y="1128237"/>
            <a:ext cx="3978622" cy="470195"/>
          </a:xfrm>
        </p:spPr>
        <p:txBody>
          <a:bodyPr anchor="b"/>
          <a:lstStyle>
            <a:lvl1pPr marL="0" indent="0">
              <a:buNone/>
              <a:defRPr sz="2100" b="1"/>
            </a:lvl1pPr>
            <a:lvl2pPr marL="401320" indent="0">
              <a:buNone/>
              <a:defRPr sz="1800" b="1"/>
            </a:lvl2pPr>
            <a:lvl3pPr marL="802005" indent="0">
              <a:buNone/>
              <a:defRPr sz="1600" b="1"/>
            </a:lvl3pPr>
            <a:lvl4pPr marL="1203325" indent="0">
              <a:buNone/>
              <a:defRPr sz="1400" b="1"/>
            </a:lvl4pPr>
            <a:lvl5pPr marL="1604645" indent="0">
              <a:buNone/>
              <a:defRPr sz="1400" b="1"/>
            </a:lvl5pPr>
            <a:lvl6pPr marL="2005965" indent="0">
              <a:buNone/>
              <a:defRPr sz="1400" b="1"/>
            </a:lvl6pPr>
            <a:lvl7pPr marL="2406650" indent="0">
              <a:buNone/>
              <a:defRPr sz="1400" b="1"/>
            </a:lvl7pPr>
            <a:lvl8pPr marL="2807970" indent="0">
              <a:buNone/>
              <a:defRPr sz="1400" b="1"/>
            </a:lvl8pPr>
            <a:lvl9pPr marL="3209290" indent="0">
              <a:buNone/>
              <a:defRPr sz="14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572447" y="1598433"/>
            <a:ext cx="3978622" cy="2904014"/>
          </a:xfrm>
        </p:spPr>
        <p:txBody>
          <a:bodyPr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0057" y="200679"/>
            <a:ext cx="2961308" cy="854053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19190" y="200679"/>
            <a:ext cx="5031879" cy="4301768"/>
          </a:xfrm>
        </p:spPr>
        <p:txBody>
          <a:bodyPr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0057" y="1054733"/>
            <a:ext cx="2961308" cy="3447714"/>
          </a:xfrm>
        </p:spPr>
        <p:txBody>
          <a:bodyPr/>
          <a:lstStyle>
            <a:lvl1pPr marL="0" indent="0">
              <a:buNone/>
              <a:defRPr sz="1200"/>
            </a:lvl1pPr>
            <a:lvl2pPr marL="401320" indent="0">
              <a:buNone/>
              <a:defRPr sz="1100"/>
            </a:lvl2pPr>
            <a:lvl3pPr marL="802005" indent="0">
              <a:buNone/>
              <a:defRPr sz="900"/>
            </a:lvl3pPr>
            <a:lvl4pPr marL="1203325" indent="0">
              <a:buNone/>
              <a:defRPr sz="800"/>
            </a:lvl4pPr>
            <a:lvl5pPr marL="1604645" indent="0">
              <a:buNone/>
              <a:defRPr sz="800"/>
            </a:lvl5pPr>
            <a:lvl6pPr marL="2005965" indent="0">
              <a:buNone/>
              <a:defRPr sz="800"/>
            </a:lvl6pPr>
            <a:lvl7pPr marL="2406650" indent="0">
              <a:buNone/>
              <a:defRPr sz="800"/>
            </a:lvl7pPr>
            <a:lvl8pPr marL="2807970" indent="0">
              <a:buNone/>
              <a:defRPr sz="800"/>
            </a:lvl8pPr>
            <a:lvl9pPr marL="3209290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64284" y="3528219"/>
            <a:ext cx="5400675" cy="41652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64284" y="450361"/>
            <a:ext cx="5400675" cy="3024188"/>
          </a:xfrm>
        </p:spPr>
        <p:txBody>
          <a:bodyPr/>
          <a:lstStyle>
            <a:lvl1pPr marL="0" indent="0">
              <a:buNone/>
              <a:defRPr sz="2800"/>
            </a:lvl1pPr>
            <a:lvl2pPr marL="401320" indent="0">
              <a:buNone/>
              <a:defRPr sz="2500"/>
            </a:lvl2pPr>
            <a:lvl3pPr marL="802005" indent="0">
              <a:buNone/>
              <a:defRPr sz="2100"/>
            </a:lvl3pPr>
            <a:lvl4pPr marL="1203325" indent="0">
              <a:buNone/>
              <a:defRPr sz="1800"/>
            </a:lvl4pPr>
            <a:lvl5pPr marL="1604645" indent="0">
              <a:buNone/>
              <a:defRPr sz="1800"/>
            </a:lvl5pPr>
            <a:lvl6pPr marL="2005965" indent="0">
              <a:buNone/>
              <a:defRPr sz="1800"/>
            </a:lvl6pPr>
            <a:lvl7pPr marL="2406650" indent="0">
              <a:buNone/>
              <a:defRPr sz="1800"/>
            </a:lvl7pPr>
            <a:lvl8pPr marL="2807970" indent="0">
              <a:buNone/>
              <a:defRPr sz="1800"/>
            </a:lvl8pPr>
            <a:lvl9pPr marL="3209290" indent="0">
              <a:buNone/>
              <a:defRPr sz="18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64284" y="3944746"/>
            <a:ext cx="5400675" cy="591536"/>
          </a:xfrm>
        </p:spPr>
        <p:txBody>
          <a:bodyPr/>
          <a:lstStyle>
            <a:lvl1pPr marL="0" indent="0">
              <a:buNone/>
              <a:defRPr sz="1200"/>
            </a:lvl1pPr>
            <a:lvl2pPr marL="401320" indent="0">
              <a:buNone/>
              <a:defRPr sz="1100"/>
            </a:lvl2pPr>
            <a:lvl3pPr marL="802005" indent="0">
              <a:buNone/>
              <a:defRPr sz="900"/>
            </a:lvl3pPr>
            <a:lvl4pPr marL="1203325" indent="0">
              <a:buNone/>
              <a:defRPr sz="800"/>
            </a:lvl4pPr>
            <a:lvl5pPr marL="1604645" indent="0">
              <a:buNone/>
              <a:defRPr sz="800"/>
            </a:lvl5pPr>
            <a:lvl6pPr marL="2005965" indent="0">
              <a:buNone/>
              <a:defRPr sz="800"/>
            </a:lvl6pPr>
            <a:lvl7pPr marL="2406650" indent="0">
              <a:buNone/>
              <a:defRPr sz="800"/>
            </a:lvl7pPr>
            <a:lvl8pPr marL="2807970" indent="0">
              <a:buNone/>
              <a:defRPr sz="800"/>
            </a:lvl8pPr>
            <a:lvl9pPr marL="3209290" indent="0">
              <a:buNone/>
              <a:defRPr sz="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0056" y="201846"/>
            <a:ext cx="8101013" cy="840052"/>
          </a:xfrm>
          <a:prstGeom prst="rect">
            <a:avLst/>
          </a:prstGeom>
        </p:spPr>
        <p:txBody>
          <a:bodyPr vert="horz" lIns="80229" tIns="40115" rIns="80229" bIns="40115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0056" y="1176073"/>
            <a:ext cx="8101013" cy="3326374"/>
          </a:xfrm>
          <a:prstGeom prst="rect">
            <a:avLst/>
          </a:prstGeom>
        </p:spPr>
        <p:txBody>
          <a:bodyPr vert="horz" lIns="80229" tIns="40115" rIns="80229" bIns="40115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005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75385" y="4671624"/>
            <a:ext cx="2850356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0806" y="4671624"/>
            <a:ext cx="2100263" cy="268350"/>
          </a:xfrm>
          <a:prstGeom prst="rect">
            <a:avLst/>
          </a:prstGeom>
        </p:spPr>
        <p:txBody>
          <a:bodyPr vert="horz" lIns="80229" tIns="40115" rIns="80229" bIns="40115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Picture 4" descr="C:\Documents and Settings\Administrator\桌面\新建文件夹\封面\复件 (34) 复件 4\6feb42c88e76bda3 (1)41414P.png"/>
          <p:cNvPicPr>
            <a:picLocks noChangeAspect="1" noChangeArrowheads="1"/>
          </p:cNvPicPr>
          <p:nvPr userDrawn="1"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5942" y="-72132"/>
            <a:ext cx="9197975" cy="5173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xStyles>
    <p:titleStyle>
      <a:lvl1pPr algn="ctr" defTabSz="802005" rtl="0" eaLnBrk="1" latinLnBrk="0" hangingPunct="1">
        <a:spcBef>
          <a:spcPct val="0"/>
        </a:spcBef>
        <a:buNone/>
        <a:defRPr sz="3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0990" indent="-30099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52145" indent="-250825" algn="l" defTabSz="802005" rtl="0" eaLnBrk="1" latinLnBrk="0" hangingPunct="1">
        <a:spcBef>
          <a:spcPct val="20000"/>
        </a:spcBef>
        <a:buFont typeface="Arial" panose="020B0604020202020204" pitchFamily="34" charset="0"/>
        <a:buChar char="–"/>
        <a:defRPr sz="2500" kern="1200">
          <a:solidFill>
            <a:schemeClr val="tx1"/>
          </a:solidFill>
          <a:latin typeface="+mn-lt"/>
          <a:ea typeface="+mn-ea"/>
          <a:cs typeface="+mn-cs"/>
        </a:defRPr>
      </a:lvl2pPr>
      <a:lvl3pPr marL="1002665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403985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05305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»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06625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0731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0863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09950" indent="-200660" algn="l" defTabSz="802005" rtl="0" eaLnBrk="1" latinLnBrk="0" hangingPunct="1">
        <a:spcBef>
          <a:spcPct val="20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132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200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0332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0464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05965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0665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0797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09290" algn="l" defTabSz="802005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7" Type="http://schemas.openxmlformats.org/officeDocument/2006/relationships/slideLayout" Target="../slideLayouts/slideLayout1.xml"/><Relationship Id="rId6" Type="http://schemas.openxmlformats.org/officeDocument/2006/relationships/tags" Target="../tags/tag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8.jpeg"/><Relationship Id="rId2" Type="http://schemas.openxmlformats.org/officeDocument/2006/relationships/image" Target="../media/image12.png"/><Relationship Id="rId1" Type="http://schemas.openxmlformats.org/officeDocument/2006/relationships/image" Target="../media/image18.jpe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3.xml"/><Relationship Id="rId8" Type="http://schemas.openxmlformats.org/officeDocument/2006/relationships/slideLayout" Target="../slideLayouts/slideLayout1.xml"/><Relationship Id="rId7" Type="http://schemas.openxmlformats.org/officeDocument/2006/relationships/image" Target="../media/image12.png"/><Relationship Id="rId6" Type="http://schemas.openxmlformats.org/officeDocument/2006/relationships/image" Target="../media/image8.jpeg"/><Relationship Id="rId5" Type="http://schemas.openxmlformats.org/officeDocument/2006/relationships/image" Target="../media/image23.jpeg"/><Relationship Id="rId4" Type="http://schemas.openxmlformats.org/officeDocument/2006/relationships/image" Target="../media/image22.jpeg"/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1.xml"/><Relationship Id="rId4" Type="http://schemas.openxmlformats.org/officeDocument/2006/relationships/image" Target="../media/image12.png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1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5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6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12.png"/><Relationship Id="rId1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8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7.jpeg"/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20142" y="2175312"/>
            <a:ext cx="7560840" cy="275590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>
              <a:lnSpc>
                <a:spcPts val="1460"/>
              </a:lnSpc>
            </a:pPr>
            <a:r>
              <a:rPr lang="en-US" altLang="zh-CN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年度工作述职</a:t>
            </a:r>
            <a:endParaRPr lang="zh-CN" altLang="en-US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58825" y="2899410"/>
            <a:ext cx="3672840" cy="275590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lIns="89858" tIns="44929" rIns="89858" bIns="44929">
            <a:spAutoFit/>
          </a:bodyPr>
          <a:lstStyle/>
          <a:p>
            <a:pPr>
              <a:lnSpc>
                <a:spcPts val="1460"/>
              </a:lnSpc>
            </a:pP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汇报人：刘文金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前端工程师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军工行业部</a:t>
            </a:r>
            <a:r>
              <a:rPr lang="en-US" alt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Audiomachine - Breath and Life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1980158" y="-864220"/>
            <a:ext cx="487362" cy="48736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38" y="324830"/>
            <a:ext cx="2614457" cy="571024"/>
          </a:xfrm>
          <a:prstGeom prst="rect">
            <a:avLst/>
          </a:prstGeom>
        </p:spPr>
      </p:pic>
      <p:sp>
        <p:nvSpPr>
          <p:cNvPr id="16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flipV="1">
            <a:off x="747798" y="2529200"/>
            <a:ext cx="3968787" cy="62963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57D3FF"/>
                </a:gs>
                <a:gs pos="0">
                  <a:srgbClr val="C99115">
                    <a:alpha val="0"/>
                  </a:srgbClr>
                </a:gs>
                <a:gs pos="100000">
                  <a:srgbClr val="C99115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562" y="1224012"/>
            <a:ext cx="4266199" cy="2444312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317">
        <p14:vortex dir="r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8" grpId="0" bldLvl="0" animBg="1"/>
      <p:bldP spid="16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1176236" y="278826"/>
            <a:ext cx="2285259" cy="336957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存在的不足与改善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17" name="Freeform 2"/>
          <p:cNvSpPr/>
          <p:nvPr/>
        </p:nvSpPr>
        <p:spPr bwMode="auto">
          <a:xfrm>
            <a:off x="1044178" y="1721024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noFill/>
          <a:ln>
            <a:solidFill>
              <a:srgbClr val="2B5185"/>
            </a:solidFill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3"/>
          <p:cNvSpPr/>
          <p:nvPr/>
        </p:nvSpPr>
        <p:spPr bwMode="auto">
          <a:xfrm>
            <a:off x="1044178" y="2881486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noFill/>
          <a:ln>
            <a:solidFill>
              <a:srgbClr val="2B568D"/>
            </a:solidFill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4"/>
          <p:cNvSpPr/>
          <p:nvPr/>
        </p:nvSpPr>
        <p:spPr bwMode="auto">
          <a:xfrm>
            <a:off x="1044178" y="1440036"/>
            <a:ext cx="6164262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rgbClr val="2B568D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Freeform 5"/>
          <p:cNvSpPr/>
          <p:nvPr/>
        </p:nvSpPr>
        <p:spPr bwMode="auto">
          <a:xfrm>
            <a:off x="1044178" y="3999086"/>
            <a:ext cx="6164262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rgbClr val="2B568D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Rectangle 10"/>
          <p:cNvSpPr>
            <a:spLocks noChangeArrowheads="1"/>
          </p:cNvSpPr>
          <p:nvPr/>
        </p:nvSpPr>
        <p:spPr bwMode="auto">
          <a:xfrm>
            <a:off x="6625828" y="2021061"/>
            <a:ext cx="1280160" cy="2305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500" b="1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500" b="1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系统操作</a:t>
            </a:r>
            <a:endParaRPr lang="zh-CN" altLang="en-US" sz="1500" b="1" dirty="0">
              <a:solidFill>
                <a:srgbClr val="2B56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Rectangle 11"/>
          <p:cNvSpPr>
            <a:spLocks noChangeArrowheads="1"/>
          </p:cNvSpPr>
          <p:nvPr/>
        </p:nvSpPr>
        <p:spPr bwMode="auto">
          <a:xfrm>
            <a:off x="6625828" y="3098974"/>
            <a:ext cx="762000" cy="230505"/>
          </a:xfrm>
          <a:prstGeom prst="rect">
            <a:avLst/>
          </a:prstGeom>
          <a:noFill/>
          <a:ln>
            <a:noFill/>
          </a:ln>
        </p:spPr>
        <p:txBody>
          <a:bodyPr wrap="none" lIns="0" tIns="0" rIns="0" bIns="0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500" b="1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文档整理</a:t>
            </a:r>
            <a:endParaRPr lang="zh-CN" altLang="en-US" sz="1500" b="1" dirty="0">
              <a:solidFill>
                <a:srgbClr val="2B568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Text Box 65"/>
          <p:cNvSpPr txBox="1">
            <a:spLocks noChangeArrowheads="1"/>
          </p:cNvSpPr>
          <p:nvPr/>
        </p:nvSpPr>
        <p:spPr bwMode="auto">
          <a:xfrm>
            <a:off x="980677" y="1489434"/>
            <a:ext cx="5062537" cy="1245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>
              <a:lnSpc>
                <a:spcPct val="250000"/>
              </a:lnSpc>
            </a:pPr>
            <a:r>
              <a:rPr lang="en-US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系统操作可以进一步加强</a:t>
            </a:r>
            <a:endParaRPr lang="zh-CN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在项目本地化部署环境没有联网，因此环境部署时需要对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操作需要更加熟练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打算未来总结环境部署的常用指令，并多练习这些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操作指令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Text Box 65"/>
          <p:cNvSpPr txBox="1">
            <a:spLocks noChangeArrowheads="1"/>
          </p:cNvSpPr>
          <p:nvPr/>
        </p:nvSpPr>
        <p:spPr bwMode="auto">
          <a:xfrm>
            <a:off x="980678" y="3083273"/>
            <a:ext cx="5062536" cy="968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>
              <a:lnSpc>
                <a:spcPct val="250000"/>
              </a:lnSpc>
            </a:pPr>
            <a:r>
              <a:rPr lang="zh-CN" altLang="zh-CN" sz="1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文档整理有待进一步加强</a:t>
            </a:r>
            <a:endParaRPr lang="zh-CN" altLang="zh-CN" sz="12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在项目开发过程中整理出来的有用文档太少。</a:t>
            </a:r>
            <a:endParaRPr lang="zh-CN" altLang="en-US" sz="1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8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未来会在开发过程中积极通过使用文档梳理相关文档。</a:t>
            </a:r>
            <a:endParaRPr lang="zh-CN" altLang="en-US" sz="8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Freeform 103"/>
          <p:cNvSpPr>
            <a:spLocks noEditPoints="1" noChangeArrowheads="1"/>
          </p:cNvSpPr>
          <p:nvPr/>
        </p:nvSpPr>
        <p:spPr bwMode="auto">
          <a:xfrm>
            <a:off x="6941740" y="2370311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zh-CN" sz="135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宋体" panose="02010600030101010101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1176020" y="71755"/>
            <a:ext cx="3602990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存在问题及意见建议【个人】</a:t>
            </a:r>
            <a:endParaRPr lang="zh-CN" altLang="en-US" b="1" dirty="0" smtClean="0">
              <a:solidFill>
                <a:srgbClr val="2B51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3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1" name="图片 3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27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sp>
        <p:nvSpPr>
          <p:cNvPr id="3" name="流程图: 多文档 2"/>
          <p:cNvSpPr/>
          <p:nvPr/>
        </p:nvSpPr>
        <p:spPr>
          <a:xfrm>
            <a:off x="7009130" y="3521075"/>
            <a:ext cx="398145" cy="285115"/>
          </a:xfrm>
          <a:prstGeom prst="flowChartMultidocument">
            <a:avLst/>
          </a:prstGeom>
          <a:blipFill rotWithShape="1">
            <a:blip r:embed="rId3"/>
            <a:stretch>
              <a:fillRect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utoUpdateAnimBg="0"/>
      <p:bldP spid="22" grpId="0" autoUpdateAnimBg="0"/>
      <p:bldP spid="23" grpId="0" autoUpdateAnimBg="0"/>
      <p:bldP spid="24" grpId="0" autoUpdateAnimBg="0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椭圆 30"/>
          <p:cNvSpPr>
            <a:spLocks noChangeArrowheads="1"/>
          </p:cNvSpPr>
          <p:nvPr/>
        </p:nvSpPr>
        <p:spPr bwMode="auto">
          <a:xfrm rot="-4253157">
            <a:off x="1385732" y="1016069"/>
            <a:ext cx="1253001" cy="1790612"/>
          </a:xfrm>
          <a:custGeom>
            <a:avLst/>
            <a:gdLst>
              <a:gd name="T0" fmla="*/ 914032 w 936104"/>
              <a:gd name="T1" fmla="*/ 196074 h 1337481"/>
              <a:gd name="T2" fmla="*/ 914032 w 936104"/>
              <a:gd name="T3" fmla="*/ 481029 h 1337481"/>
              <a:gd name="T4" fmla="*/ 878877 w 936104"/>
              <a:gd name="T5" fmla="*/ 477482 h 1337481"/>
              <a:gd name="T6" fmla="*/ 703101 w 936104"/>
              <a:gd name="T7" fmla="*/ 653363 h 1337481"/>
              <a:gd name="T8" fmla="*/ 878877 w 936104"/>
              <a:gd name="T9" fmla="*/ 829244 h 1337481"/>
              <a:gd name="T10" fmla="*/ 914032 w 936104"/>
              <a:gd name="T11" fmla="*/ 825697 h 1337481"/>
              <a:gd name="T12" fmla="*/ 914032 w 936104"/>
              <a:gd name="T13" fmla="*/ 1110652 h 1337481"/>
              <a:gd name="T14" fmla="*/ 553521 w 936104"/>
              <a:gd name="T15" fmla="*/ 1110652 h 1337481"/>
              <a:gd name="T16" fmla="*/ 580059 w 936104"/>
              <a:gd name="T17" fmla="*/ 1183610 h 1337481"/>
              <a:gd name="T18" fmla="*/ 457016 w 936104"/>
              <a:gd name="T19" fmla="*/ 1306727 h 1337481"/>
              <a:gd name="T20" fmla="*/ 333973 w 936104"/>
              <a:gd name="T21" fmla="*/ 1183610 h 1337481"/>
              <a:gd name="T22" fmla="*/ 360511 w 936104"/>
              <a:gd name="T23" fmla="*/ 1110652 h 1337481"/>
              <a:gd name="T24" fmla="*/ 0 w 936104"/>
              <a:gd name="T25" fmla="*/ 1110652 h 1337481"/>
              <a:gd name="T26" fmla="*/ 0 w 936104"/>
              <a:gd name="T27" fmla="*/ 825697 h 1337481"/>
              <a:gd name="T28" fmla="*/ 35155 w 936104"/>
              <a:gd name="T29" fmla="*/ 829244 h 1337481"/>
              <a:gd name="T30" fmla="*/ 210931 w 936104"/>
              <a:gd name="T31" fmla="*/ 653363 h 1337481"/>
              <a:gd name="T32" fmla="*/ 35155 w 936104"/>
              <a:gd name="T33" fmla="*/ 477482 h 1337481"/>
              <a:gd name="T34" fmla="*/ 0 w 936104"/>
              <a:gd name="T35" fmla="*/ 481029 h 1337481"/>
              <a:gd name="T36" fmla="*/ 0 w 936104"/>
              <a:gd name="T37" fmla="*/ 196074 h 1337481"/>
              <a:gd name="T38" fmla="*/ 360510 w 936104"/>
              <a:gd name="T39" fmla="*/ 196074 h 1337481"/>
              <a:gd name="T40" fmla="*/ 333972 w 936104"/>
              <a:gd name="T41" fmla="*/ 123117 h 1337481"/>
              <a:gd name="T42" fmla="*/ 457015 w 936104"/>
              <a:gd name="T43" fmla="*/ 0 h 1337481"/>
              <a:gd name="T44" fmla="*/ 580058 w 936104"/>
              <a:gd name="T45" fmla="*/ 123117 h 1337481"/>
              <a:gd name="T46" fmla="*/ 553521 w 936104"/>
              <a:gd name="T47" fmla="*/ 196074 h 1337481"/>
              <a:gd name="T48" fmla="*/ 914032 w 936104"/>
              <a:gd name="T49" fmla="*/ 196074 h 133748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936104"/>
              <a:gd name="T76" fmla="*/ 0 h 1337481"/>
              <a:gd name="T77" fmla="*/ 936104 w 936104"/>
              <a:gd name="T78" fmla="*/ 1337481 h 1337481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endParaRPr lang="zh-CN" altLang="en-US" sz="240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16" name="椭圆 30"/>
          <p:cNvSpPr>
            <a:spLocks noChangeArrowheads="1"/>
          </p:cNvSpPr>
          <p:nvPr/>
        </p:nvSpPr>
        <p:spPr bwMode="auto">
          <a:xfrm rot="1146842">
            <a:off x="959388" y="2240765"/>
            <a:ext cx="1250858" cy="1790612"/>
          </a:xfrm>
          <a:custGeom>
            <a:avLst/>
            <a:gdLst>
              <a:gd name="T0" fmla="*/ 909351 w 936104"/>
              <a:gd name="T1" fmla="*/ 196074 h 1337481"/>
              <a:gd name="T2" fmla="*/ 909351 w 936104"/>
              <a:gd name="T3" fmla="*/ 481029 h 1337481"/>
              <a:gd name="T4" fmla="*/ 874376 w 936104"/>
              <a:gd name="T5" fmla="*/ 477482 h 1337481"/>
              <a:gd name="T6" fmla="*/ 699500 w 936104"/>
              <a:gd name="T7" fmla="*/ 653363 h 1337481"/>
              <a:gd name="T8" fmla="*/ 874376 w 936104"/>
              <a:gd name="T9" fmla="*/ 829244 h 1337481"/>
              <a:gd name="T10" fmla="*/ 909351 w 936104"/>
              <a:gd name="T11" fmla="*/ 825697 h 1337481"/>
              <a:gd name="T12" fmla="*/ 909351 w 936104"/>
              <a:gd name="T13" fmla="*/ 1110652 h 1337481"/>
              <a:gd name="T14" fmla="*/ 550686 w 936104"/>
              <a:gd name="T15" fmla="*/ 1110652 h 1337481"/>
              <a:gd name="T16" fmla="*/ 577088 w 936104"/>
              <a:gd name="T17" fmla="*/ 1183610 h 1337481"/>
              <a:gd name="T18" fmla="*/ 454675 w 936104"/>
              <a:gd name="T19" fmla="*/ 1306727 h 1337481"/>
              <a:gd name="T20" fmla="*/ 332263 w 936104"/>
              <a:gd name="T21" fmla="*/ 1183610 h 1337481"/>
              <a:gd name="T22" fmla="*/ 358666 w 936104"/>
              <a:gd name="T23" fmla="*/ 1110652 h 1337481"/>
              <a:gd name="T24" fmla="*/ 0 w 936104"/>
              <a:gd name="T25" fmla="*/ 1110652 h 1337481"/>
              <a:gd name="T26" fmla="*/ 0 w 936104"/>
              <a:gd name="T27" fmla="*/ 825697 h 1337481"/>
              <a:gd name="T28" fmla="*/ 34975 w 936104"/>
              <a:gd name="T29" fmla="*/ 829244 h 1337481"/>
              <a:gd name="T30" fmla="*/ 209850 w 936104"/>
              <a:gd name="T31" fmla="*/ 653363 h 1337481"/>
              <a:gd name="T32" fmla="*/ 34975 w 936104"/>
              <a:gd name="T33" fmla="*/ 477482 h 1337481"/>
              <a:gd name="T34" fmla="*/ 0 w 936104"/>
              <a:gd name="T35" fmla="*/ 481029 h 1337481"/>
              <a:gd name="T36" fmla="*/ 0 w 936104"/>
              <a:gd name="T37" fmla="*/ 196074 h 1337481"/>
              <a:gd name="T38" fmla="*/ 358665 w 936104"/>
              <a:gd name="T39" fmla="*/ 196074 h 1337481"/>
              <a:gd name="T40" fmla="*/ 332262 w 936104"/>
              <a:gd name="T41" fmla="*/ 123117 h 1337481"/>
              <a:gd name="T42" fmla="*/ 454674 w 936104"/>
              <a:gd name="T43" fmla="*/ 0 h 1337481"/>
              <a:gd name="T44" fmla="*/ 577087 w 936104"/>
              <a:gd name="T45" fmla="*/ 123117 h 1337481"/>
              <a:gd name="T46" fmla="*/ 550686 w 936104"/>
              <a:gd name="T47" fmla="*/ 196074 h 1337481"/>
              <a:gd name="T48" fmla="*/ 909351 w 936104"/>
              <a:gd name="T49" fmla="*/ 196074 h 133748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936104"/>
              <a:gd name="T76" fmla="*/ 0 h 1337481"/>
              <a:gd name="T77" fmla="*/ 936104 w 936104"/>
              <a:gd name="T78" fmla="*/ 1337481 h 1337481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endParaRPr lang="zh-CN" altLang="en-US" sz="240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27" name="椭圆 30"/>
          <p:cNvSpPr>
            <a:spLocks noChangeArrowheads="1"/>
          </p:cNvSpPr>
          <p:nvPr/>
        </p:nvSpPr>
        <p:spPr bwMode="auto">
          <a:xfrm rot="-4253157" flipH="1" flipV="1">
            <a:off x="2220008" y="2663908"/>
            <a:ext cx="1252999" cy="1788470"/>
          </a:xfrm>
          <a:custGeom>
            <a:avLst/>
            <a:gdLst>
              <a:gd name="T0" fmla="*/ 914029 w 936104"/>
              <a:gd name="T1" fmla="*/ 195371 h 1337481"/>
              <a:gd name="T2" fmla="*/ 914029 w 936104"/>
              <a:gd name="T3" fmla="*/ 479306 h 1337481"/>
              <a:gd name="T4" fmla="*/ 878874 w 936104"/>
              <a:gd name="T5" fmla="*/ 475771 h 1337481"/>
              <a:gd name="T6" fmla="*/ 703100 w 936104"/>
              <a:gd name="T7" fmla="*/ 651022 h 1337481"/>
              <a:gd name="T8" fmla="*/ 878874 w 936104"/>
              <a:gd name="T9" fmla="*/ 826272 h 1337481"/>
              <a:gd name="T10" fmla="*/ 914029 w 936104"/>
              <a:gd name="T11" fmla="*/ 822739 h 1337481"/>
              <a:gd name="T12" fmla="*/ 914029 w 936104"/>
              <a:gd name="T13" fmla="*/ 1106673 h 1337481"/>
              <a:gd name="T14" fmla="*/ 553518 w 936104"/>
              <a:gd name="T15" fmla="*/ 1106673 h 1337481"/>
              <a:gd name="T16" fmla="*/ 580056 w 936104"/>
              <a:gd name="T17" fmla="*/ 1179369 h 1337481"/>
              <a:gd name="T18" fmla="*/ 457015 w 936104"/>
              <a:gd name="T19" fmla="*/ 1302044 h 1337481"/>
              <a:gd name="T20" fmla="*/ 333972 w 936104"/>
              <a:gd name="T21" fmla="*/ 1179369 h 1337481"/>
              <a:gd name="T22" fmla="*/ 360511 w 936104"/>
              <a:gd name="T23" fmla="*/ 1106673 h 1337481"/>
              <a:gd name="T24" fmla="*/ 0 w 936104"/>
              <a:gd name="T25" fmla="*/ 1106673 h 1337481"/>
              <a:gd name="T26" fmla="*/ 0 w 936104"/>
              <a:gd name="T27" fmla="*/ 822739 h 1337481"/>
              <a:gd name="T28" fmla="*/ 35155 w 936104"/>
              <a:gd name="T29" fmla="*/ 826272 h 1337481"/>
              <a:gd name="T30" fmla="*/ 210929 w 936104"/>
              <a:gd name="T31" fmla="*/ 651022 h 1337481"/>
              <a:gd name="T32" fmla="*/ 35155 w 936104"/>
              <a:gd name="T33" fmla="*/ 475771 h 1337481"/>
              <a:gd name="T34" fmla="*/ 0 w 936104"/>
              <a:gd name="T35" fmla="*/ 479306 h 1337481"/>
              <a:gd name="T36" fmla="*/ 0 w 936104"/>
              <a:gd name="T37" fmla="*/ 195371 h 1337481"/>
              <a:gd name="T38" fmla="*/ 360510 w 936104"/>
              <a:gd name="T39" fmla="*/ 195371 h 1337481"/>
              <a:gd name="T40" fmla="*/ 333971 w 936104"/>
              <a:gd name="T41" fmla="*/ 122675 h 1337481"/>
              <a:gd name="T42" fmla="*/ 457014 w 936104"/>
              <a:gd name="T43" fmla="*/ 0 h 1337481"/>
              <a:gd name="T44" fmla="*/ 580055 w 936104"/>
              <a:gd name="T45" fmla="*/ 122675 h 1337481"/>
              <a:gd name="T46" fmla="*/ 553518 w 936104"/>
              <a:gd name="T47" fmla="*/ 195371 h 1337481"/>
              <a:gd name="T48" fmla="*/ 914029 w 936104"/>
              <a:gd name="T49" fmla="*/ 195371 h 133748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936104"/>
              <a:gd name="T76" fmla="*/ 0 h 1337481"/>
              <a:gd name="T77" fmla="*/ 936104 w 936104"/>
              <a:gd name="T78" fmla="*/ 1337481 h 1337481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endParaRPr lang="zh-CN" altLang="en-US" sz="240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28" name="椭圆 30"/>
          <p:cNvSpPr>
            <a:spLocks noChangeArrowheads="1"/>
          </p:cNvSpPr>
          <p:nvPr/>
        </p:nvSpPr>
        <p:spPr bwMode="auto">
          <a:xfrm rot="-8447265" flipH="1" flipV="1">
            <a:off x="3052603" y="1402397"/>
            <a:ext cx="1253001" cy="1788469"/>
          </a:xfrm>
          <a:custGeom>
            <a:avLst/>
            <a:gdLst>
              <a:gd name="T0" fmla="*/ 914032 w 936104"/>
              <a:gd name="T1" fmla="*/ 195370 h 1337481"/>
              <a:gd name="T2" fmla="*/ 914032 w 936104"/>
              <a:gd name="T3" fmla="*/ 479304 h 1337481"/>
              <a:gd name="T4" fmla="*/ 878877 w 936104"/>
              <a:gd name="T5" fmla="*/ 475771 h 1337481"/>
              <a:gd name="T6" fmla="*/ 703101 w 936104"/>
              <a:gd name="T7" fmla="*/ 651021 h 1337481"/>
              <a:gd name="T8" fmla="*/ 878877 w 936104"/>
              <a:gd name="T9" fmla="*/ 826270 h 1337481"/>
              <a:gd name="T10" fmla="*/ 914032 w 936104"/>
              <a:gd name="T11" fmla="*/ 822738 h 1337481"/>
              <a:gd name="T12" fmla="*/ 914032 w 936104"/>
              <a:gd name="T13" fmla="*/ 1106670 h 1337481"/>
              <a:gd name="T14" fmla="*/ 553521 w 936104"/>
              <a:gd name="T15" fmla="*/ 1106670 h 1337481"/>
              <a:gd name="T16" fmla="*/ 580059 w 936104"/>
              <a:gd name="T17" fmla="*/ 1179367 h 1337481"/>
              <a:gd name="T18" fmla="*/ 457016 w 936104"/>
              <a:gd name="T19" fmla="*/ 1302041 h 1337481"/>
              <a:gd name="T20" fmla="*/ 333973 w 936104"/>
              <a:gd name="T21" fmla="*/ 1179367 h 1337481"/>
              <a:gd name="T22" fmla="*/ 360511 w 936104"/>
              <a:gd name="T23" fmla="*/ 1106670 h 1337481"/>
              <a:gd name="T24" fmla="*/ 0 w 936104"/>
              <a:gd name="T25" fmla="*/ 1106670 h 1337481"/>
              <a:gd name="T26" fmla="*/ 0 w 936104"/>
              <a:gd name="T27" fmla="*/ 822738 h 1337481"/>
              <a:gd name="T28" fmla="*/ 35155 w 936104"/>
              <a:gd name="T29" fmla="*/ 826270 h 1337481"/>
              <a:gd name="T30" fmla="*/ 210931 w 936104"/>
              <a:gd name="T31" fmla="*/ 651021 h 1337481"/>
              <a:gd name="T32" fmla="*/ 35155 w 936104"/>
              <a:gd name="T33" fmla="*/ 475771 h 1337481"/>
              <a:gd name="T34" fmla="*/ 0 w 936104"/>
              <a:gd name="T35" fmla="*/ 479304 h 1337481"/>
              <a:gd name="T36" fmla="*/ 0 w 936104"/>
              <a:gd name="T37" fmla="*/ 195370 h 1337481"/>
              <a:gd name="T38" fmla="*/ 360510 w 936104"/>
              <a:gd name="T39" fmla="*/ 195370 h 1337481"/>
              <a:gd name="T40" fmla="*/ 333972 w 936104"/>
              <a:gd name="T41" fmla="*/ 122675 h 1337481"/>
              <a:gd name="T42" fmla="*/ 457015 w 936104"/>
              <a:gd name="T43" fmla="*/ 0 h 1337481"/>
              <a:gd name="T44" fmla="*/ 580058 w 936104"/>
              <a:gd name="T45" fmla="*/ 122675 h 1337481"/>
              <a:gd name="T46" fmla="*/ 553521 w 936104"/>
              <a:gd name="T47" fmla="*/ 195370 h 1337481"/>
              <a:gd name="T48" fmla="*/ 914032 w 936104"/>
              <a:gd name="T49" fmla="*/ 195370 h 133748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w 936104"/>
              <a:gd name="T76" fmla="*/ 0 h 1337481"/>
              <a:gd name="T77" fmla="*/ 936104 w 936104"/>
              <a:gd name="T78" fmla="*/ 1337481 h 1337481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T75" t="T76" r="T77" b="T78"/>
            <a:pathLst>
              <a:path w="936104" h="1337481">
                <a:moveTo>
                  <a:pt x="936104" y="200688"/>
                </a:moveTo>
                <a:lnTo>
                  <a:pt x="936104" y="492350"/>
                </a:lnTo>
                <a:lnTo>
                  <a:pt x="900100" y="488720"/>
                </a:lnTo>
                <a:cubicBezTo>
                  <a:pt x="800678" y="488720"/>
                  <a:pt x="720080" y="569318"/>
                  <a:pt x="720080" y="668740"/>
                </a:cubicBezTo>
                <a:cubicBezTo>
                  <a:pt x="720080" y="768162"/>
                  <a:pt x="800678" y="848760"/>
                  <a:pt x="900100" y="848760"/>
                </a:cubicBezTo>
                <a:cubicBezTo>
                  <a:pt x="912432" y="848760"/>
                  <a:pt x="924475" y="847520"/>
                  <a:pt x="936104" y="845131"/>
                </a:cubicBezTo>
                <a:lnTo>
                  <a:pt x="936104" y="1136792"/>
                </a:lnTo>
                <a:lnTo>
                  <a:pt x="566887" y="1136792"/>
                </a:lnTo>
                <a:cubicBezTo>
                  <a:pt x="584584" y="1156619"/>
                  <a:pt x="594066" y="1182936"/>
                  <a:pt x="594066" y="1211467"/>
                </a:cubicBezTo>
                <a:cubicBezTo>
                  <a:pt x="594066" y="1281063"/>
                  <a:pt x="537648" y="1337481"/>
                  <a:pt x="468052" y="1337481"/>
                </a:cubicBezTo>
                <a:cubicBezTo>
                  <a:pt x="398456" y="1337481"/>
                  <a:pt x="342038" y="1281063"/>
                  <a:pt x="342038" y="1211467"/>
                </a:cubicBezTo>
                <a:cubicBezTo>
                  <a:pt x="342038" y="1182936"/>
                  <a:pt x="351520" y="1156619"/>
                  <a:pt x="369217" y="1136792"/>
                </a:cubicBezTo>
                <a:lnTo>
                  <a:pt x="0" y="1136792"/>
                </a:lnTo>
                <a:lnTo>
                  <a:pt x="0" y="845131"/>
                </a:lnTo>
                <a:lnTo>
                  <a:pt x="36004" y="848760"/>
                </a:lnTo>
                <a:cubicBezTo>
                  <a:pt x="135426" y="848760"/>
                  <a:pt x="216024" y="768162"/>
                  <a:pt x="216024" y="668740"/>
                </a:cubicBezTo>
                <a:cubicBezTo>
                  <a:pt x="216024" y="569318"/>
                  <a:pt x="135426" y="488720"/>
                  <a:pt x="36004" y="488720"/>
                </a:cubicBezTo>
                <a:cubicBezTo>
                  <a:pt x="23672" y="488720"/>
                  <a:pt x="11630" y="489960"/>
                  <a:pt x="0" y="492350"/>
                </a:cubicBezTo>
                <a:lnTo>
                  <a:pt x="0" y="200688"/>
                </a:lnTo>
                <a:lnTo>
                  <a:pt x="369216" y="200688"/>
                </a:lnTo>
                <a:cubicBezTo>
                  <a:pt x="351519" y="180862"/>
                  <a:pt x="342037" y="154545"/>
                  <a:pt x="342037" y="126014"/>
                </a:cubicBezTo>
                <a:cubicBezTo>
                  <a:pt x="342037" y="56418"/>
                  <a:pt x="398455" y="0"/>
                  <a:pt x="468051" y="0"/>
                </a:cubicBezTo>
                <a:cubicBezTo>
                  <a:pt x="537647" y="0"/>
                  <a:pt x="594065" y="56418"/>
                  <a:pt x="594065" y="126014"/>
                </a:cubicBezTo>
                <a:cubicBezTo>
                  <a:pt x="594065" y="154545"/>
                  <a:pt x="584583" y="180862"/>
                  <a:pt x="566887" y="200688"/>
                </a:cubicBezTo>
                <a:lnTo>
                  <a:pt x="936104" y="200688"/>
                </a:ln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/>
          <a:p>
            <a:endParaRPr lang="zh-CN" altLang="en-US" sz="240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33" name="Text Box 65"/>
          <p:cNvSpPr txBox="1">
            <a:spLocks noChangeArrowheads="1"/>
          </p:cNvSpPr>
          <p:nvPr/>
        </p:nvSpPr>
        <p:spPr bwMode="auto">
          <a:xfrm>
            <a:off x="4729853" y="1026355"/>
            <a:ext cx="4069733" cy="983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>
              <a:lnSpc>
                <a:spcPct val="250000"/>
              </a:lnSpc>
            </a:pPr>
            <a:r>
              <a:rPr lang="zh-CN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部门内部通用资料整理不够</a:t>
            </a:r>
            <a:endParaRPr lang="zh-CN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建立共享数据库：软件和安装资料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Box 65"/>
          <p:cNvSpPr txBox="1">
            <a:spLocks noChangeArrowheads="1"/>
          </p:cNvSpPr>
          <p:nvPr/>
        </p:nvSpPr>
        <p:spPr bwMode="auto">
          <a:xfrm>
            <a:off x="4729853" y="2632441"/>
            <a:ext cx="4069733" cy="1537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>
              <a:lnSpc>
                <a:spcPct val="250000"/>
              </a:lnSpc>
            </a:pPr>
            <a:r>
              <a:rPr lang="zh-CN" altLang="zh-CN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缺乏项目启动的仪式感</a:t>
            </a:r>
            <a:endParaRPr lang="zh-CN" altLang="zh-CN" sz="1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项目启动会议让参与者了解项目概况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2.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在参与者之间共享项目的可执行计划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1" hangingPunct="1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3. 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及时的进展信息共享和阻塞反馈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76020" y="71755"/>
            <a:ext cx="4599305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存在问题及意见建议【部门】</a:t>
            </a:r>
            <a:endParaRPr lang="zh-CN" altLang="en-US" b="1" dirty="0">
              <a:solidFill>
                <a:srgbClr val="2B5185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3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13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26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27" grpId="0" animBg="1"/>
      <p:bldP spid="28" grpId="0" animBg="1"/>
      <p:bldP spid="33" grpId="0" autoUpdateAnimBg="0"/>
      <p:bldP spid="34" grpId="0" autoUpdateAnimBg="0"/>
      <p:bldP spid="1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074" y="71884"/>
            <a:ext cx="8928992" cy="4896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6" name="文本框 135"/>
          <p:cNvSpPr txBox="1"/>
          <p:nvPr/>
        </p:nvSpPr>
        <p:spPr>
          <a:xfrm>
            <a:off x="2996370" y="956280"/>
            <a:ext cx="2961604" cy="64633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2800" b="1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3600" b="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sz="3600" b="0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5" name="TextBox 54"/>
          <p:cNvSpPr txBox="1"/>
          <p:nvPr/>
        </p:nvSpPr>
        <p:spPr>
          <a:xfrm>
            <a:off x="1601564" y="1720381"/>
            <a:ext cx="5751217" cy="6451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3600" b="1" dirty="0" smtClean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3600" b="1" dirty="0" smtClean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规划展望</a:t>
            </a:r>
            <a:endParaRPr lang="zh-CN" altLang="en-US" sz="3600" b="1" dirty="0" smtClean="0">
              <a:solidFill>
                <a:srgbClr val="205CA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1099217" y="2930468"/>
            <a:ext cx="6802689" cy="82994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更深的了解行业需求，</a:t>
            </a:r>
            <a:endParaRPr 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积累满足行业需求的功能插件</a:t>
            </a:r>
            <a:r>
              <a:rPr 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，</a:t>
            </a:r>
            <a:endParaRPr lang="zh-CN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ctr"/>
            <a:r>
              <a:rPr 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提高项目代码交付效率</a:t>
            </a:r>
            <a:endParaRPr 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1589193" y="2664172"/>
            <a:ext cx="5750560" cy="96520"/>
            <a:chOff x="3210560" y="3383280"/>
            <a:chExt cx="5750560" cy="96520"/>
          </a:xfrm>
          <a:solidFill>
            <a:schemeClr val="tx2"/>
          </a:solidFill>
        </p:grpSpPr>
        <p:cxnSp>
          <p:nvCxnSpPr>
            <p:cNvPr id="138" name="直接连接符 137"/>
            <p:cNvCxnSpPr/>
            <p:nvPr/>
          </p:nvCxnSpPr>
          <p:spPr>
            <a:xfrm>
              <a:off x="321056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47192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椭圆 139"/>
            <p:cNvSpPr/>
            <p:nvPr/>
          </p:nvSpPr>
          <p:spPr>
            <a:xfrm>
              <a:off x="6050280" y="3383280"/>
              <a:ext cx="96520" cy="96520"/>
            </a:xfrm>
            <a:prstGeom prst="ellipse">
              <a:avLst/>
            </a:prstGeom>
            <a:grpFill/>
            <a:ln>
              <a:solidFill>
                <a:srgbClr val="2B56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623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121" y="441809"/>
            <a:ext cx="1742624" cy="998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17">
        <p14:prism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5" grpId="0"/>
      <p:bldP spid="14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矩形 30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1176236" y="278826"/>
            <a:ext cx="2285259" cy="336957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明年工作目标计划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832745" y="1612540"/>
            <a:ext cx="3277830" cy="869559"/>
            <a:chOff x="791156" y="1818247"/>
            <a:chExt cx="3277830" cy="869559"/>
          </a:xfrm>
          <a:solidFill>
            <a:srgbClr val="558ED5"/>
          </a:solidFill>
        </p:grpSpPr>
        <p:sp>
          <p:nvSpPr>
            <p:cNvPr id="12" name="Rounded Rectangle 43"/>
            <p:cNvSpPr/>
            <p:nvPr/>
          </p:nvSpPr>
          <p:spPr>
            <a:xfrm>
              <a:off x="1484503" y="1818247"/>
              <a:ext cx="1233188" cy="341294"/>
            </a:xfrm>
            <a:prstGeom prst="roundRect">
              <a:avLst>
                <a:gd name="adj" fmla="val 46832"/>
              </a:avLst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13" name="TextBox 131"/>
            <p:cNvSpPr txBox="1"/>
            <p:nvPr/>
          </p:nvSpPr>
          <p:spPr>
            <a:xfrm>
              <a:off x="1591520" y="1826078"/>
              <a:ext cx="1019154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降低成本</a:t>
              </a:r>
              <a:endParaRPr 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4" name="Straight Connector 1"/>
            <p:cNvCxnSpPr/>
            <p:nvPr/>
          </p:nvCxnSpPr>
          <p:spPr>
            <a:xfrm flipH="1">
              <a:off x="2835798" y="2008102"/>
              <a:ext cx="1233188" cy="0"/>
            </a:xfrm>
            <a:prstGeom prst="line">
              <a:avLst/>
            </a:prstGeom>
            <a:grpFill/>
            <a:ln w="12700">
              <a:solidFill>
                <a:srgbClr val="2B5185"/>
              </a:solidFill>
              <a:tailEnd type="oval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59"/>
            <p:cNvSpPr txBox="1"/>
            <p:nvPr/>
          </p:nvSpPr>
          <p:spPr>
            <a:xfrm>
              <a:off x="791156" y="2227431"/>
              <a:ext cx="1926535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通过降低软件开发周期以达到成本降低，提高利润</a:t>
              </a:r>
              <a:endParaRPr lang="id-ID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896240" y="2212379"/>
            <a:ext cx="3882503" cy="867994"/>
            <a:chOff x="4854651" y="2418086"/>
            <a:chExt cx="3882503" cy="867994"/>
          </a:xfrm>
          <a:solidFill>
            <a:srgbClr val="2B568D"/>
          </a:solidFill>
        </p:grpSpPr>
        <p:cxnSp>
          <p:nvCxnSpPr>
            <p:cNvPr id="24" name="Straight Connector 1"/>
            <p:cNvCxnSpPr/>
            <p:nvPr/>
          </p:nvCxnSpPr>
          <p:spPr>
            <a:xfrm>
              <a:off x="4854651" y="2540519"/>
              <a:ext cx="1484239" cy="15490"/>
            </a:xfrm>
            <a:prstGeom prst="line">
              <a:avLst/>
            </a:prstGeom>
            <a:grpFill/>
            <a:ln w="12700">
              <a:solidFill>
                <a:srgbClr val="2B5185"/>
              </a:solidFill>
              <a:tailEnd type="oval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组合 24"/>
            <p:cNvGrpSpPr/>
            <p:nvPr/>
          </p:nvGrpSpPr>
          <p:grpSpPr>
            <a:xfrm>
              <a:off x="6350114" y="2418086"/>
              <a:ext cx="2387040" cy="867994"/>
              <a:chOff x="6350114" y="2418086"/>
              <a:chExt cx="2387040" cy="867994"/>
            </a:xfrm>
            <a:grpFill/>
          </p:grpSpPr>
          <p:sp>
            <p:nvSpPr>
              <p:cNvPr id="26" name="Rounded Rectangle 43"/>
              <p:cNvSpPr/>
              <p:nvPr/>
            </p:nvSpPr>
            <p:spPr>
              <a:xfrm>
                <a:off x="6412546" y="2425244"/>
                <a:ext cx="1188536" cy="313700"/>
              </a:xfrm>
              <a:prstGeom prst="roundRect">
                <a:avLst>
                  <a:gd name="adj" fmla="val 46832"/>
                </a:avLst>
              </a:prstGeom>
              <a:blipFill dpi="0"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29" name="TextBox 134"/>
              <p:cNvSpPr txBox="1"/>
              <p:nvPr/>
            </p:nvSpPr>
            <p:spPr>
              <a:xfrm>
                <a:off x="6508206" y="2418086"/>
                <a:ext cx="977862" cy="3067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过程</a:t>
                </a:r>
                <a:endParaRPr lang="id-ID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30" name="TextBox 161"/>
              <p:cNvSpPr txBox="1"/>
              <p:nvPr/>
            </p:nvSpPr>
            <p:spPr>
              <a:xfrm>
                <a:off x="6350114" y="2825705"/>
                <a:ext cx="238704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让项目软件交付的过程更加流畅高效</a:t>
                </a:r>
                <a:endParaRPr lang="id-ID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38" name="Freeform 6"/>
          <p:cNvSpPr/>
          <p:nvPr/>
        </p:nvSpPr>
        <p:spPr bwMode="auto">
          <a:xfrm>
            <a:off x="3957507" y="1224012"/>
            <a:ext cx="938734" cy="815678"/>
          </a:xfrm>
          <a:custGeom>
            <a:avLst/>
            <a:gdLst>
              <a:gd name="T0" fmla="*/ 0 w 267"/>
              <a:gd name="T1" fmla="*/ 232 h 232"/>
              <a:gd name="T2" fmla="*/ 135 w 267"/>
              <a:gd name="T3" fmla="*/ 0 h 232"/>
              <a:gd name="T4" fmla="*/ 267 w 267"/>
              <a:gd name="T5" fmla="*/ 232 h 232"/>
              <a:gd name="T6" fmla="*/ 0 w 267"/>
              <a:gd name="T7" fmla="*/ 23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67" h="232">
                <a:moveTo>
                  <a:pt x="0" y="232"/>
                </a:moveTo>
                <a:lnTo>
                  <a:pt x="135" y="0"/>
                </a:lnTo>
                <a:lnTo>
                  <a:pt x="267" y="232"/>
                </a:lnTo>
                <a:lnTo>
                  <a:pt x="0" y="232"/>
                </a:lnTo>
                <a:close/>
              </a:path>
            </a:pathLst>
          </a:cu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b" anchorCtr="0" compatLnSpc="1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利润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9" name="Freeform 7"/>
          <p:cNvSpPr/>
          <p:nvPr/>
        </p:nvSpPr>
        <p:spPr bwMode="auto">
          <a:xfrm>
            <a:off x="3634048" y="2211969"/>
            <a:ext cx="1585652" cy="383229"/>
          </a:xfrm>
          <a:custGeom>
            <a:avLst/>
            <a:gdLst>
              <a:gd name="T0" fmla="*/ 0 w 451"/>
              <a:gd name="T1" fmla="*/ 109 h 109"/>
              <a:gd name="T2" fmla="*/ 64 w 451"/>
              <a:gd name="T3" fmla="*/ 0 h 109"/>
              <a:gd name="T4" fmla="*/ 387 w 451"/>
              <a:gd name="T5" fmla="*/ 0 h 109"/>
              <a:gd name="T6" fmla="*/ 451 w 451"/>
              <a:gd name="T7" fmla="*/ 109 h 109"/>
              <a:gd name="T8" fmla="*/ 0 w 451"/>
              <a:gd name="T9" fmla="*/ 10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51" h="109">
                <a:moveTo>
                  <a:pt x="0" y="109"/>
                </a:moveTo>
                <a:lnTo>
                  <a:pt x="64" y="0"/>
                </a:lnTo>
                <a:lnTo>
                  <a:pt x="387" y="0"/>
                </a:lnTo>
                <a:lnTo>
                  <a:pt x="451" y="109"/>
                </a:lnTo>
                <a:lnTo>
                  <a:pt x="0" y="109"/>
                </a:lnTo>
                <a:close/>
              </a:path>
            </a:pathLst>
          </a:cu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交付效率</a:t>
            </a:r>
            <a:endParaRPr lang="zh-CN" altLang="en-US" sz="1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738065" y="2806729"/>
            <a:ext cx="3277830" cy="870849"/>
            <a:chOff x="791156" y="1818247"/>
            <a:chExt cx="3277830" cy="870849"/>
          </a:xfrm>
          <a:solidFill>
            <a:srgbClr val="558ED5"/>
          </a:solidFill>
        </p:grpSpPr>
        <p:sp>
          <p:nvSpPr>
            <p:cNvPr id="43" name="Rounded Rectangle 43"/>
            <p:cNvSpPr/>
            <p:nvPr/>
          </p:nvSpPr>
          <p:spPr>
            <a:xfrm>
              <a:off x="1484503" y="1818247"/>
              <a:ext cx="1233188" cy="341294"/>
            </a:xfrm>
            <a:prstGeom prst="roundRect">
              <a:avLst>
                <a:gd name="adj" fmla="val 46832"/>
              </a:avLst>
            </a:prstGeom>
            <a:blipFill dpi="0" rotWithShape="1">
              <a:blip r:embed="rId1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d-ID"/>
            </a:p>
          </p:txBody>
        </p:sp>
        <p:sp>
          <p:nvSpPr>
            <p:cNvPr id="44" name="TextBox 131"/>
            <p:cNvSpPr txBox="1"/>
            <p:nvPr/>
          </p:nvSpPr>
          <p:spPr>
            <a:xfrm>
              <a:off x="1591520" y="1826078"/>
              <a:ext cx="1019154" cy="30670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手段</a:t>
              </a:r>
              <a:endParaRPr lang="zh-CN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45" name="Straight Connector 1"/>
            <p:cNvCxnSpPr/>
            <p:nvPr/>
          </p:nvCxnSpPr>
          <p:spPr>
            <a:xfrm flipH="1">
              <a:off x="2835798" y="2008102"/>
              <a:ext cx="1233188" cy="0"/>
            </a:xfrm>
            <a:prstGeom prst="line">
              <a:avLst/>
            </a:prstGeom>
            <a:grpFill/>
            <a:ln w="12700">
              <a:solidFill>
                <a:srgbClr val="2B5185"/>
              </a:solidFill>
              <a:tailEnd type="oval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159"/>
            <p:cNvSpPr txBox="1"/>
            <p:nvPr/>
          </p:nvSpPr>
          <p:spPr>
            <a:xfrm>
              <a:off x="791156" y="2227431"/>
              <a:ext cx="192653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添加你的内容文字添加你的内容文字</a:t>
              </a:r>
              <a:endParaRPr lang="id-ID" sz="1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0" name="Freeform 8"/>
          <p:cNvSpPr/>
          <p:nvPr/>
        </p:nvSpPr>
        <p:spPr bwMode="auto">
          <a:xfrm>
            <a:off x="3317621" y="2770988"/>
            <a:ext cx="2225537" cy="379713"/>
          </a:xfrm>
          <a:custGeom>
            <a:avLst/>
            <a:gdLst>
              <a:gd name="T0" fmla="*/ 0 w 633"/>
              <a:gd name="T1" fmla="*/ 108 h 108"/>
              <a:gd name="T2" fmla="*/ 62 w 633"/>
              <a:gd name="T3" fmla="*/ 0 h 108"/>
              <a:gd name="T4" fmla="*/ 570 w 633"/>
              <a:gd name="T5" fmla="*/ 0 h 108"/>
              <a:gd name="T6" fmla="*/ 633 w 633"/>
              <a:gd name="T7" fmla="*/ 108 h 108"/>
              <a:gd name="T8" fmla="*/ 0 w 633"/>
              <a:gd name="T9" fmla="*/ 10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633" h="108">
                <a:moveTo>
                  <a:pt x="0" y="108"/>
                </a:moveTo>
                <a:lnTo>
                  <a:pt x="62" y="0"/>
                </a:lnTo>
                <a:lnTo>
                  <a:pt x="570" y="0"/>
                </a:lnTo>
                <a:lnTo>
                  <a:pt x="633" y="108"/>
                </a:lnTo>
                <a:lnTo>
                  <a:pt x="0" y="108"/>
                </a:lnTo>
                <a:close/>
              </a:path>
            </a:pathLst>
          </a:cu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可复用插件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4920704" y="3504207"/>
            <a:ext cx="3882503" cy="860836"/>
            <a:chOff x="4854651" y="2425244"/>
            <a:chExt cx="3882503" cy="860836"/>
          </a:xfrm>
          <a:solidFill>
            <a:srgbClr val="2B568D"/>
          </a:solidFill>
        </p:grpSpPr>
        <p:cxnSp>
          <p:nvCxnSpPr>
            <p:cNvPr id="48" name="Straight Connector 1"/>
            <p:cNvCxnSpPr/>
            <p:nvPr/>
          </p:nvCxnSpPr>
          <p:spPr>
            <a:xfrm>
              <a:off x="4854651" y="2540519"/>
              <a:ext cx="1484239" cy="15490"/>
            </a:xfrm>
            <a:prstGeom prst="line">
              <a:avLst/>
            </a:prstGeom>
            <a:grpFill/>
            <a:ln w="12700">
              <a:solidFill>
                <a:srgbClr val="2B5185"/>
              </a:solidFill>
              <a:tailEnd type="oval"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组合 48"/>
            <p:cNvGrpSpPr/>
            <p:nvPr/>
          </p:nvGrpSpPr>
          <p:grpSpPr>
            <a:xfrm>
              <a:off x="6350114" y="2425244"/>
              <a:ext cx="2387040" cy="860836"/>
              <a:chOff x="6350114" y="2425244"/>
              <a:chExt cx="2387040" cy="860836"/>
            </a:xfrm>
            <a:grpFill/>
          </p:grpSpPr>
          <p:sp>
            <p:nvSpPr>
              <p:cNvPr id="50" name="Rounded Rectangle 43"/>
              <p:cNvSpPr/>
              <p:nvPr/>
            </p:nvSpPr>
            <p:spPr>
              <a:xfrm>
                <a:off x="6412546" y="2425244"/>
                <a:ext cx="1188536" cy="313700"/>
              </a:xfrm>
              <a:prstGeom prst="roundRect">
                <a:avLst>
                  <a:gd name="adj" fmla="val 46832"/>
                </a:avLst>
              </a:prstGeom>
              <a:blipFill dpi="0" rotWithShape="1">
                <a:blip r:embed="rId2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/>
              </a:p>
            </p:txBody>
          </p:sp>
          <p:sp>
            <p:nvSpPr>
              <p:cNvPr id="51" name="TextBox 134"/>
              <p:cNvSpPr txBox="1"/>
              <p:nvPr/>
            </p:nvSpPr>
            <p:spPr>
              <a:xfrm>
                <a:off x="6508205" y="2442685"/>
                <a:ext cx="1022647" cy="30670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4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基础</a:t>
                </a:r>
                <a:endParaRPr lang="id-ID" sz="1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2" name="TextBox 161"/>
              <p:cNvSpPr txBox="1"/>
              <p:nvPr/>
            </p:nvSpPr>
            <p:spPr>
              <a:xfrm>
                <a:off x="6350114" y="2825705"/>
                <a:ext cx="2387040" cy="4603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交付效率必须建立在对行业需求更深入理解的基础上</a:t>
                </a:r>
                <a:endParaRPr lang="id-ID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sp>
        <p:nvSpPr>
          <p:cNvPr id="41" name="Freeform 9"/>
          <p:cNvSpPr/>
          <p:nvPr/>
        </p:nvSpPr>
        <p:spPr bwMode="auto">
          <a:xfrm>
            <a:off x="2828916" y="3326494"/>
            <a:ext cx="3206460" cy="675044"/>
          </a:xfrm>
          <a:custGeom>
            <a:avLst/>
            <a:gdLst>
              <a:gd name="T0" fmla="*/ 0 w 912"/>
              <a:gd name="T1" fmla="*/ 192 h 192"/>
              <a:gd name="T2" fmla="*/ 111 w 912"/>
              <a:gd name="T3" fmla="*/ 0 h 192"/>
              <a:gd name="T4" fmla="*/ 801 w 912"/>
              <a:gd name="T5" fmla="*/ 0 h 192"/>
              <a:gd name="T6" fmla="*/ 912 w 912"/>
              <a:gd name="T7" fmla="*/ 192 h 192"/>
              <a:gd name="T8" fmla="*/ 0 w 912"/>
              <a:gd name="T9" fmla="*/ 192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2" h="192">
                <a:moveTo>
                  <a:pt x="0" y="192"/>
                </a:moveTo>
                <a:lnTo>
                  <a:pt x="111" y="0"/>
                </a:lnTo>
                <a:lnTo>
                  <a:pt x="801" y="0"/>
                </a:lnTo>
                <a:lnTo>
                  <a:pt x="912" y="192"/>
                </a:lnTo>
                <a:lnTo>
                  <a:pt x="0" y="192"/>
                </a:lnTo>
                <a:close/>
              </a:path>
            </a:pathLst>
          </a:cu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" cap="flat">
            <a:noFill/>
            <a:prstDash val="solid"/>
            <a:miter lim="800000"/>
          </a:ln>
        </p:spPr>
        <p:txBody>
          <a:bodyPr vert="horz" wrap="square" lIns="91440" tIns="45720" rIns="91440" bIns="45720" numCol="1" anchor="ctr" anchorCtr="0" compatLnSpc="1"/>
          <a:lstStyle/>
          <a:p>
            <a:pPr algn="ctr"/>
            <a:r>
              <a:rPr 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了解行业需求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176236" y="71884"/>
            <a:ext cx="2285259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en-US" altLang="zh-CN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规划展望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23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34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3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3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3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3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 animBg="1"/>
      <p:bldP spid="40" grpId="0" bldLvl="0" animBg="1"/>
      <p:bldP spid="41" grpId="0" bldLvl="0" animBg="1"/>
      <p:bldP spid="34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Freeform 6"/>
          <p:cNvSpPr/>
          <p:nvPr/>
        </p:nvSpPr>
        <p:spPr bwMode="auto">
          <a:xfrm>
            <a:off x="744261" y="1395455"/>
            <a:ext cx="2312210" cy="2747660"/>
          </a:xfrm>
          <a:custGeom>
            <a:avLst/>
            <a:gdLst>
              <a:gd name="T0" fmla="*/ 2932 w 5863"/>
              <a:gd name="T1" fmla="*/ 0 h 6999"/>
              <a:gd name="T2" fmla="*/ 5863 w 5863"/>
              <a:gd name="T3" fmla="*/ 2932 h 6999"/>
              <a:gd name="T4" fmla="*/ 5450 w 5863"/>
              <a:gd name="T5" fmla="*/ 4434 h 6999"/>
              <a:gd name="T6" fmla="*/ 2932 w 5863"/>
              <a:gd name="T7" fmla="*/ 6999 h 6999"/>
              <a:gd name="T8" fmla="*/ 414 w 5863"/>
              <a:gd name="T9" fmla="*/ 4434 h 6999"/>
              <a:gd name="T10" fmla="*/ 0 w 5863"/>
              <a:gd name="T11" fmla="*/ 2932 h 6999"/>
              <a:gd name="T12" fmla="*/ 2932 w 5863"/>
              <a:gd name="T13" fmla="*/ 0 h 6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863" h="6999">
                <a:moveTo>
                  <a:pt x="2932" y="0"/>
                </a:moveTo>
                <a:cubicBezTo>
                  <a:pt x="4550" y="0"/>
                  <a:pt x="5863" y="1313"/>
                  <a:pt x="5863" y="2932"/>
                </a:cubicBezTo>
                <a:cubicBezTo>
                  <a:pt x="5863" y="3480"/>
                  <a:pt x="5712" y="3994"/>
                  <a:pt x="5450" y="4434"/>
                </a:cubicBezTo>
                <a:cubicBezTo>
                  <a:pt x="5201" y="4840"/>
                  <a:pt x="3807" y="6359"/>
                  <a:pt x="2932" y="6999"/>
                </a:cubicBezTo>
                <a:cubicBezTo>
                  <a:pt x="2056" y="6359"/>
                  <a:pt x="663" y="4840"/>
                  <a:pt x="414" y="4434"/>
                </a:cubicBezTo>
                <a:cubicBezTo>
                  <a:pt x="151" y="3994"/>
                  <a:pt x="0" y="3480"/>
                  <a:pt x="0" y="2932"/>
                </a:cubicBezTo>
                <a:cubicBezTo>
                  <a:pt x="0" y="1313"/>
                  <a:pt x="1313" y="0"/>
                  <a:pt x="2932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0">
            <a:noFill/>
          </a:ln>
          <a:effectLst>
            <a:outerShdw blurRad="1905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67367" tIns="33683" rIns="67367" bIns="33683" numCol="1" anchor="t" anchorCtr="0" compatLnSpc="1"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6"/>
          <p:cNvSpPr/>
          <p:nvPr/>
        </p:nvSpPr>
        <p:spPr bwMode="auto">
          <a:xfrm>
            <a:off x="2787209" y="2425221"/>
            <a:ext cx="1470569" cy="1747515"/>
          </a:xfrm>
          <a:custGeom>
            <a:avLst/>
            <a:gdLst>
              <a:gd name="T0" fmla="*/ 2932 w 5863"/>
              <a:gd name="T1" fmla="*/ 0 h 6999"/>
              <a:gd name="T2" fmla="*/ 5863 w 5863"/>
              <a:gd name="T3" fmla="*/ 2932 h 6999"/>
              <a:gd name="T4" fmla="*/ 5450 w 5863"/>
              <a:gd name="T5" fmla="*/ 4434 h 6999"/>
              <a:gd name="T6" fmla="*/ 2932 w 5863"/>
              <a:gd name="T7" fmla="*/ 6999 h 6999"/>
              <a:gd name="T8" fmla="*/ 414 w 5863"/>
              <a:gd name="T9" fmla="*/ 4434 h 6999"/>
              <a:gd name="T10" fmla="*/ 0 w 5863"/>
              <a:gd name="T11" fmla="*/ 2932 h 6999"/>
              <a:gd name="T12" fmla="*/ 2932 w 5863"/>
              <a:gd name="T13" fmla="*/ 0 h 6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863" h="6999">
                <a:moveTo>
                  <a:pt x="2932" y="0"/>
                </a:moveTo>
                <a:cubicBezTo>
                  <a:pt x="4550" y="0"/>
                  <a:pt x="5863" y="1313"/>
                  <a:pt x="5863" y="2932"/>
                </a:cubicBezTo>
                <a:cubicBezTo>
                  <a:pt x="5863" y="3480"/>
                  <a:pt x="5712" y="3994"/>
                  <a:pt x="5450" y="4434"/>
                </a:cubicBezTo>
                <a:cubicBezTo>
                  <a:pt x="5201" y="4840"/>
                  <a:pt x="3807" y="6359"/>
                  <a:pt x="2932" y="6999"/>
                </a:cubicBezTo>
                <a:cubicBezTo>
                  <a:pt x="2056" y="6359"/>
                  <a:pt x="663" y="4840"/>
                  <a:pt x="414" y="4434"/>
                </a:cubicBezTo>
                <a:cubicBezTo>
                  <a:pt x="151" y="3994"/>
                  <a:pt x="0" y="3480"/>
                  <a:pt x="0" y="2932"/>
                </a:cubicBezTo>
                <a:cubicBezTo>
                  <a:pt x="0" y="1313"/>
                  <a:pt x="1313" y="0"/>
                  <a:pt x="2932" y="0"/>
                </a:cubicBezTo>
                <a:close/>
              </a:path>
            </a:pathLst>
          </a:cu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63500">
            <a:noFill/>
          </a:ln>
          <a:effectLst>
            <a:outerShdw blurRad="1524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67367" tIns="33683" rIns="67367" bIns="33683" numCol="1" anchor="t" anchorCtr="0" compatLnSpc="1"/>
          <a:lstStyle/>
          <a:p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椭圆 3"/>
          <p:cNvSpPr/>
          <p:nvPr/>
        </p:nvSpPr>
        <p:spPr bwMode="auto">
          <a:xfrm>
            <a:off x="2397397" y="1391142"/>
            <a:ext cx="690748" cy="687993"/>
          </a:xfrm>
          <a:prstGeom prst="ellipse">
            <a:avLst/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08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67367" tIns="33683" rIns="67367" bIns="33683" numCol="1" rtlCol="0" anchor="t" anchorCtr="0" compatLnSpc="1"/>
          <a:lstStyle/>
          <a:p>
            <a:pPr defTabSz="673735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椭圆 4"/>
          <p:cNvSpPr/>
          <p:nvPr/>
        </p:nvSpPr>
        <p:spPr bwMode="auto">
          <a:xfrm>
            <a:off x="3968999" y="2584944"/>
            <a:ext cx="577561" cy="575257"/>
          </a:xfrm>
          <a:prstGeom prst="ellipse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50800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>
            <a:outerShdw blurRad="1270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wrap="square" lIns="67367" tIns="33683" rIns="67367" bIns="33683" numCol="1" rtlCol="0" anchor="t" anchorCtr="0" compatLnSpc="1"/>
          <a:lstStyle/>
          <a:p>
            <a:pPr defTabSz="673735"/>
            <a:endParaRPr lang="zh-CN" altLang="en-US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20042" y="1543197"/>
            <a:ext cx="664113" cy="373207"/>
          </a:xfrm>
          <a:prstGeom prst="rect">
            <a:avLst/>
          </a:prstGeom>
          <a:noFill/>
        </p:spPr>
        <p:txBody>
          <a:bodyPr wrap="none" lIns="67367" tIns="33683" rIns="67367" bIns="33683" rtlCol="0">
            <a:spAutoFit/>
          </a:bodyPr>
          <a:lstStyle/>
          <a:p>
            <a:pPr algn="ctr"/>
            <a:r>
              <a:rPr lang="en-US" altLang="zh-CN" sz="2000" dirty="0" smtClean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70%</a:t>
            </a:r>
            <a:endParaRPr lang="zh-CN" altLang="en-US" sz="20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968141" y="2702931"/>
            <a:ext cx="559243" cy="314245"/>
          </a:xfrm>
          <a:prstGeom prst="rect">
            <a:avLst/>
          </a:prstGeom>
          <a:noFill/>
        </p:spPr>
        <p:txBody>
          <a:bodyPr wrap="none" lIns="67367" tIns="33683" rIns="67367" bIns="33683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30%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56005" y="1837690"/>
            <a:ext cx="1510030" cy="436245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r>
              <a:rPr lang="zh-CN" altLang="en-US" sz="24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项目实现</a:t>
            </a:r>
            <a:endParaRPr lang="zh-CN" altLang="en-US" sz="24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26719" y="2371436"/>
            <a:ext cx="1927099" cy="805815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pPr algn="ctr"/>
            <a:r>
              <a:rPr lang="zh-CN" altLang="en-US" sz="1200" dirty="0">
                <a:solidFill>
                  <a:srgbClr val="F8F8F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编程实现项目需求，持续不断的优化编程开发流程，提高项目开发效率</a:t>
            </a:r>
            <a:endParaRPr lang="zh-CN" altLang="en-US" sz="12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endParaRPr lang="zh-CN" altLang="en-US" sz="1200" dirty="0">
              <a:solidFill>
                <a:srgbClr val="F8F8F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204418" y="2734013"/>
            <a:ext cx="647453" cy="374650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学习</a:t>
            </a:r>
            <a:endParaRPr lang="zh-CN" altLang="en-US" sz="2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839777" y="3108440"/>
            <a:ext cx="1377292" cy="405765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pPr algn="ctr"/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通过学习更多更深的理解行业需求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07628" y="1446217"/>
            <a:ext cx="4765342" cy="325120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开发高可复用的代码，优化项目实施流程。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713186" y="2888214"/>
            <a:ext cx="3543681" cy="842010"/>
          </a:xfrm>
          <a:prstGeom prst="rect">
            <a:avLst/>
          </a:prstGeom>
          <a:noFill/>
        </p:spPr>
        <p:txBody>
          <a:bodyPr wrap="square" lIns="67367" tIns="33683" rIns="67367" bIns="33683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认真学习标书和合同上的需求信息。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阅读至少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本行业相关书籍。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20000"/>
              </a:lnSpc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学习大数据相关技术和知识图谱知识。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76236" y="278826"/>
            <a:ext cx="2285259" cy="336957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明年工作目标计划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76236" y="71884"/>
            <a:ext cx="2285259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en-US" altLang="zh-CN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2020</a:t>
            </a:r>
            <a:r>
              <a:rPr lang="zh-CN" altLang="en-US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规划展望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23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20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43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367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98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498" tmFilter="0, 0; 0.125,0.2665; 0.25,0.4; 0.375,0.465; 0.5,0.5;  0.625,0.535; 0.75,0.6; 0.875,0.7335; 1,1">
                                          <p:stCondLst>
                                            <p:cond delay="498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49" tmFilter="0, 0; 0.125,0.2665; 0.25,0.4; 0.375,0.465; 0.5,0.5;  0.625,0.535; 0.75,0.6; 0.875,0.7335; 1,1">
                                          <p:stCondLst>
                                            <p:cond delay="993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23" tmFilter="0, 0; 0.125,0.2665; 0.25,0.4; 0.375,0.465; 0.5,0.5;  0.625,0.535; 0.75,0.6; 0.875,0.7335; 1,1">
                                          <p:stCondLst>
                                            <p:cond delay="1242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8" dur="20">
                                          <p:stCondLst>
                                            <p:cond delay="48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9" dur="124" decel="50000">
                                          <p:stCondLst>
                                            <p:cond delay="507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20">
                                          <p:stCondLst>
                                            <p:cond delay="98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1" dur="124" decel="50000">
                                          <p:stCondLst>
                                            <p:cond delay="1004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2" dur="20">
                                          <p:stCondLst>
                                            <p:cond delay="123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3" dur="124" decel="50000">
                                          <p:stCondLst>
                                            <p:cond delay="1251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0">
                                          <p:stCondLst>
                                            <p:cond delay="135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5" dur="124" decel="50000">
                                          <p:stCondLst>
                                            <p:cond delay="1376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4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000"/>
                            </p:stCondLst>
                            <p:childTnLst>
                              <p:par>
                                <p:cTn id="9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20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20142" y="2175312"/>
            <a:ext cx="7560840" cy="275590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pPr>
              <a:lnSpc>
                <a:spcPts val="146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感谢您的聆听！</a:t>
            </a:r>
            <a:endParaRPr lang="en-US" altLang="zh-CN" sz="3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Audiomachine - Breath and Life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 cstate="print"/>
          <a:stretch>
            <a:fillRect/>
          </a:stretch>
        </p:blipFill>
        <p:spPr>
          <a:xfrm>
            <a:off x="-1980158" y="-864220"/>
            <a:ext cx="487362" cy="48736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138" y="324830"/>
            <a:ext cx="2614457" cy="571024"/>
          </a:xfrm>
          <a:prstGeom prst="rect">
            <a:avLst/>
          </a:prstGeom>
        </p:spPr>
      </p:pic>
      <p:sp>
        <p:nvSpPr>
          <p:cNvPr id="10" name="矩形 9"/>
          <p:cNvSpPr/>
          <p:nvPr/>
        </p:nvSpPr>
        <p:spPr>
          <a:xfrm>
            <a:off x="732961" y="2774197"/>
            <a:ext cx="3097993" cy="283096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  <p:txBody>
          <a:bodyPr wrap="square" lIns="89858" tIns="44929" rIns="89858" bIns="44929">
            <a:spAutoFit/>
          </a:bodyPr>
          <a:lstStyle/>
          <a:p>
            <a:pPr algn="dist">
              <a:lnSpc>
                <a:spcPts val="1460"/>
              </a:lnSpc>
            </a:pPr>
            <a:r>
              <a:rPr lang="zh-CN" altLang="en-US" sz="1400" dirty="0">
                <a:solidFill>
                  <a:schemeClr val="tx2">
                    <a:lumMod val="40000"/>
                    <a:lumOff val="6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深挖价值   服务国家   惠及大众</a:t>
            </a:r>
            <a:endParaRPr lang="en-US" altLang="zh-CN" sz="1400" dirty="0">
              <a:solidFill>
                <a:schemeClr val="tx2">
                  <a:lumMod val="40000"/>
                  <a:lumOff val="6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flipV="1">
            <a:off x="747799" y="2529199"/>
            <a:ext cx="3097994" cy="45719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57D3FF"/>
                </a:gs>
                <a:gs pos="0">
                  <a:srgbClr val="C99115">
                    <a:alpha val="0"/>
                  </a:srgbClr>
                </a:gs>
                <a:gs pos="100000">
                  <a:srgbClr val="C99115">
                    <a:alpha val="0"/>
                  </a:srgbClr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0562" y="1224012"/>
            <a:ext cx="4266199" cy="24443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 advTm="3317">
        <p14:vortex dir="r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/>
      <p:bldP spid="10" grpId="0"/>
      <p:bldP spid="1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108074" y="71884"/>
            <a:ext cx="8928992" cy="4896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5643244" y="935980"/>
            <a:ext cx="2266796" cy="657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年度工作完成情况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5643244" y="1895079"/>
            <a:ext cx="2266796" cy="46494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个人最有价值的工作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5643244" y="2757762"/>
            <a:ext cx="2266796" cy="4704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8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存在问题及意见建议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5643244" y="3625927"/>
            <a:ext cx="2266796" cy="47042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8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2020</a:t>
            </a:r>
            <a:r>
              <a:rPr lang="zh-CN" altLang="en-US" sz="1800" dirty="0" smtClean="0">
                <a:solidFill>
                  <a:schemeClr val="tx2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年规划展望</a:t>
            </a:r>
            <a:endParaRPr lang="zh-CN" altLang="en-US" sz="1800" dirty="0">
              <a:solidFill>
                <a:schemeClr val="tx2">
                  <a:lumMod val="75000"/>
                </a:schemeClr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14" name="矩形 13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5060442" y="1060274"/>
            <a:ext cx="467436" cy="409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60" spc="-110" dirty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01</a:t>
            </a:r>
            <a:endParaRPr lang="zh-CN" altLang="en-US" sz="2060" dirty="0">
              <a:solidFill>
                <a:srgbClr val="205CA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1" name="矩形 2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5060442" y="1924370"/>
            <a:ext cx="467436" cy="409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60" spc="-110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02</a:t>
            </a:r>
            <a:endParaRPr lang="zh-CN" altLang="en-US" sz="2060" dirty="0">
              <a:solidFill>
                <a:srgbClr val="2B568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6" name="矩形 25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5060442" y="2788466"/>
            <a:ext cx="467436" cy="409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60" spc="-110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03</a:t>
            </a:r>
            <a:endParaRPr lang="zh-CN" altLang="en-US" sz="2060" dirty="0">
              <a:solidFill>
                <a:srgbClr val="2B568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1" name="矩形 30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5060442" y="3652562"/>
            <a:ext cx="467436" cy="4090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60" spc="-110" dirty="0">
                <a:solidFill>
                  <a:srgbClr val="2B568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04</a:t>
            </a:r>
            <a:endParaRPr lang="zh-CN" altLang="en-US" sz="2060" dirty="0">
              <a:solidFill>
                <a:srgbClr val="2B568D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0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5400000" flipV="1">
            <a:off x="2803288" y="2582213"/>
            <a:ext cx="3579853" cy="102727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176828" y="356785"/>
            <a:ext cx="4890285" cy="4320478"/>
          </a:xfrm>
          <a:prstGeom prst="rect">
            <a:avLst/>
          </a:prstGeom>
        </p:spPr>
      </p:pic>
      <p:sp>
        <p:nvSpPr>
          <p:cNvPr id="19" name="矩形 18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1476226" y="2088108"/>
            <a:ext cx="183020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4000" dirty="0">
                <a:solidFill>
                  <a:srgbClr val="02204A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 录</a:t>
            </a:r>
            <a:endParaRPr lang="zh-CN" altLang="en-US" sz="4000" dirty="0">
              <a:solidFill>
                <a:srgbClr val="02204A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5645" y="1561086"/>
            <a:ext cx="1725122" cy="9884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17">
        <p14:prism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000"/>
                            </p:stCondLst>
                            <p:childTnLst>
                              <p:par>
                                <p:cTn id="2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0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21" grpId="0"/>
      <p:bldP spid="26" grpId="0"/>
      <p:bldP spid="31" grpId="0"/>
      <p:bldP spid="20" grpId="0" animBg="1"/>
      <p:bldP spid="1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074" y="71884"/>
            <a:ext cx="8928992" cy="4896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6" name="文本框 135"/>
          <p:cNvSpPr txBox="1"/>
          <p:nvPr/>
        </p:nvSpPr>
        <p:spPr>
          <a:xfrm>
            <a:off x="2996370" y="956280"/>
            <a:ext cx="2961604" cy="64633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2800" b="1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1</a:t>
            </a:r>
            <a:endParaRPr lang="zh-CN" altLang="en-US" sz="3600" b="0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5" name="TextBox 54"/>
          <p:cNvSpPr txBox="1"/>
          <p:nvPr/>
        </p:nvSpPr>
        <p:spPr>
          <a:xfrm>
            <a:off x="1601564" y="1720381"/>
            <a:ext cx="5751217" cy="6451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 smtClean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年度工作完成情况</a:t>
            </a:r>
            <a:endParaRPr lang="zh-CN" altLang="en-US" sz="3600" b="1" dirty="0">
              <a:solidFill>
                <a:srgbClr val="205CA6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1099217" y="2807278"/>
            <a:ext cx="6802689" cy="10763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月底至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月底主要参与的工作如下：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XQ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项目的开发以及安装部署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(XQ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选情预测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两个投标演示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前端功能开发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两</a:t>
            </a:r>
            <a:r>
              <a:rPr lang="zh-CN" alt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演示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Demo)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数据分析系统前端功能开发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(An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网数据分析</a:t>
            </a:r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1589193" y="2664172"/>
            <a:ext cx="5750560" cy="96520"/>
            <a:chOff x="3210560" y="3383280"/>
            <a:chExt cx="5750560" cy="96520"/>
          </a:xfrm>
          <a:solidFill>
            <a:schemeClr val="tx2"/>
          </a:solidFill>
        </p:grpSpPr>
        <p:cxnSp>
          <p:nvCxnSpPr>
            <p:cNvPr id="138" name="直接连接符 137"/>
            <p:cNvCxnSpPr/>
            <p:nvPr/>
          </p:nvCxnSpPr>
          <p:spPr>
            <a:xfrm>
              <a:off x="321056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47192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椭圆 139"/>
            <p:cNvSpPr/>
            <p:nvPr/>
          </p:nvSpPr>
          <p:spPr>
            <a:xfrm>
              <a:off x="6050280" y="3383280"/>
              <a:ext cx="96520" cy="96520"/>
            </a:xfrm>
            <a:prstGeom prst="ellipse">
              <a:avLst/>
            </a:prstGeom>
            <a:grpFill/>
            <a:ln>
              <a:solidFill>
                <a:srgbClr val="2B56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623"/>
                </a:solidFill>
              </a:endParaRPr>
            </a:p>
          </p:txBody>
        </p:sp>
      </p:grpSp>
      <p:pic>
        <p:nvPicPr>
          <p:cNvPr id="2" name="图片 1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121" y="441809"/>
            <a:ext cx="1742624" cy="998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17">
        <p14:prism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5" grpId="0"/>
      <p:bldP spid="14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/>
          <p:cNvSpPr/>
          <p:nvPr/>
        </p:nvSpPr>
        <p:spPr>
          <a:xfrm>
            <a:off x="-35942" y="-108580"/>
            <a:ext cx="9217024" cy="52565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6" name="直接连接符 15"/>
          <p:cNvCxnSpPr/>
          <p:nvPr/>
        </p:nvCxnSpPr>
        <p:spPr>
          <a:xfrm>
            <a:off x="756145" y="2543691"/>
            <a:ext cx="0" cy="1479108"/>
          </a:xfrm>
          <a:prstGeom prst="line">
            <a:avLst/>
          </a:prstGeom>
          <a:ln w="6350">
            <a:solidFill>
              <a:srgbClr val="2B568D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/>
          <p:cNvGrpSpPr/>
          <p:nvPr/>
        </p:nvGrpSpPr>
        <p:grpSpPr>
          <a:xfrm>
            <a:off x="1309068" y="2484570"/>
            <a:ext cx="1556838" cy="1536820"/>
            <a:chOff x="4029523" y="2144999"/>
            <a:chExt cx="1556838" cy="153682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grpSp>
          <p:nvGrpSpPr>
            <p:cNvPr id="23" name="组合 22"/>
            <p:cNvGrpSpPr/>
            <p:nvPr/>
          </p:nvGrpSpPr>
          <p:grpSpPr>
            <a:xfrm>
              <a:off x="4211960" y="2144999"/>
              <a:ext cx="1272469" cy="1151875"/>
              <a:chOff x="3743908" y="1695948"/>
              <a:chExt cx="1484548" cy="1343854"/>
            </a:xfrm>
            <a:grpFill/>
          </p:grpSpPr>
          <p:grpSp>
            <p:nvGrpSpPr>
              <p:cNvPr id="25" name="组合 24"/>
              <p:cNvGrpSpPr/>
              <p:nvPr/>
            </p:nvGrpSpPr>
            <p:grpSpPr>
              <a:xfrm>
                <a:off x="3923928" y="1995686"/>
                <a:ext cx="864096" cy="864096"/>
                <a:chOff x="3923928" y="1995686"/>
                <a:chExt cx="864096" cy="864096"/>
              </a:xfrm>
              <a:grpFill/>
            </p:grpSpPr>
            <p:sp>
              <p:nvSpPr>
                <p:cNvPr id="28" name="流程图: 联系 33"/>
                <p:cNvSpPr/>
                <p:nvPr/>
              </p:nvSpPr>
              <p:spPr>
                <a:xfrm>
                  <a:off x="3923928" y="1995686"/>
                  <a:ext cx="864096" cy="864096"/>
                </a:xfrm>
                <a:prstGeom prst="flowChartConnector">
                  <a:avLst/>
                </a:prstGeom>
                <a:grpFill/>
                <a:ln w="317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29" name="Picture 2"/>
                <p:cNvPicPr>
                  <a:picLocks noChangeAspect="1" noChangeArrowheads="1"/>
                </p:cNvPicPr>
                <p:nvPr/>
              </p:nvPicPr>
              <p:blipFill>
                <a:blip r:embed="rId2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4203576" y="2266950"/>
                  <a:ext cx="304800" cy="304800"/>
                </a:xfrm>
                <a:prstGeom prst="rect">
                  <a:avLst/>
                </a:prstGeom>
                <a:grpFill/>
                <a:ln w="9525">
                  <a:noFill/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sp>
            <p:nvSpPr>
              <p:cNvPr id="26" name="空心弧 25"/>
              <p:cNvSpPr/>
              <p:nvPr/>
            </p:nvSpPr>
            <p:spPr>
              <a:xfrm rot="15377748">
                <a:off x="3743908" y="1815666"/>
                <a:ext cx="1224136" cy="1224136"/>
              </a:xfrm>
              <a:prstGeom prst="blockArc">
                <a:avLst>
                  <a:gd name="adj1" fmla="val 4135667"/>
                  <a:gd name="adj2" fmla="val 2135814"/>
                  <a:gd name="adj3" fmla="val 372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27" name="TextBox 32"/>
              <p:cNvSpPr txBox="1"/>
              <p:nvPr/>
            </p:nvSpPr>
            <p:spPr>
              <a:xfrm>
                <a:off x="4508376" y="1695948"/>
                <a:ext cx="720080" cy="39338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 smtClean="0">
                    <a:solidFill>
                      <a:srgbClr val="02204A"/>
                    </a:solidFill>
                  </a:rPr>
                  <a:t>95%</a:t>
                </a:r>
                <a:endParaRPr lang="zh-CN" altLang="en-US" b="1" dirty="0">
                  <a:solidFill>
                    <a:srgbClr val="02204A"/>
                  </a:solidFill>
                </a:endParaRPr>
              </a:p>
            </p:txBody>
          </p:sp>
        </p:grpSp>
        <p:sp>
          <p:nvSpPr>
            <p:cNvPr id="24" name="TextBox 29"/>
            <p:cNvSpPr txBox="1"/>
            <p:nvPr/>
          </p:nvSpPr>
          <p:spPr>
            <a:xfrm>
              <a:off x="4029523" y="3406229"/>
              <a:ext cx="1556838" cy="27559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XQ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选情预测</a:t>
              </a:r>
              <a:endParaRPr lang="zh-CN" alt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3907513" y="2543627"/>
            <a:ext cx="1662267" cy="1487290"/>
            <a:chOff x="5679458" y="2194529"/>
            <a:chExt cx="1662267" cy="1487290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grpSp>
          <p:nvGrpSpPr>
            <p:cNvPr id="31" name="组合 30"/>
            <p:cNvGrpSpPr/>
            <p:nvPr/>
          </p:nvGrpSpPr>
          <p:grpSpPr>
            <a:xfrm>
              <a:off x="5847570" y="2194529"/>
              <a:ext cx="1494155" cy="1122917"/>
              <a:chOff x="5199498" y="1757437"/>
              <a:chExt cx="1494155" cy="1122917"/>
            </a:xfrm>
            <a:grpFill/>
          </p:grpSpPr>
          <p:grpSp>
            <p:nvGrpSpPr>
              <p:cNvPr id="33" name="组合 32"/>
              <p:cNvGrpSpPr/>
              <p:nvPr/>
            </p:nvGrpSpPr>
            <p:grpSpPr>
              <a:xfrm>
                <a:off x="5364088" y="1995686"/>
                <a:ext cx="720080" cy="720080"/>
                <a:chOff x="5364088" y="1995686"/>
                <a:chExt cx="864096" cy="864096"/>
              </a:xfrm>
              <a:grpFill/>
            </p:grpSpPr>
            <p:sp>
              <p:nvSpPr>
                <p:cNvPr id="36" name="流程图: 联系 41"/>
                <p:cNvSpPr/>
                <p:nvPr/>
              </p:nvSpPr>
              <p:spPr>
                <a:xfrm>
                  <a:off x="5364088" y="1995686"/>
                  <a:ext cx="864096" cy="864096"/>
                </a:xfrm>
                <a:prstGeom prst="flowChartConnector">
                  <a:avLst/>
                </a:prstGeom>
                <a:grpFill/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37" name="Picture 3"/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5643736" y="2302650"/>
                  <a:ext cx="304800" cy="3048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sp>
            <p:nvSpPr>
              <p:cNvPr id="34" name="空心弧 33"/>
              <p:cNvSpPr/>
              <p:nvPr/>
            </p:nvSpPr>
            <p:spPr>
              <a:xfrm rot="15377748">
                <a:off x="5199498" y="1831095"/>
                <a:ext cx="1049259" cy="1049259"/>
              </a:xfrm>
              <a:prstGeom prst="blockArc">
                <a:avLst>
                  <a:gd name="adj1" fmla="val 2140661"/>
                  <a:gd name="adj2" fmla="val 2135814"/>
                  <a:gd name="adj3" fmla="val 372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5" name="TextBox 40"/>
              <p:cNvSpPr txBox="1"/>
              <p:nvPr/>
            </p:nvSpPr>
            <p:spPr>
              <a:xfrm>
                <a:off x="5971658" y="1757437"/>
                <a:ext cx="721995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02204A"/>
                    </a:solidFill>
                  </a:rPr>
                  <a:t>100%</a:t>
                </a:r>
                <a:endParaRPr lang="zh-CN" altLang="en-US" b="1" dirty="0">
                  <a:solidFill>
                    <a:srgbClr val="02204A"/>
                  </a:solidFill>
                </a:endParaRPr>
              </a:p>
            </p:txBody>
          </p:sp>
        </p:grpSp>
        <p:sp>
          <p:nvSpPr>
            <p:cNvPr id="32" name="TextBox 37"/>
            <p:cNvSpPr txBox="1"/>
            <p:nvPr/>
          </p:nvSpPr>
          <p:spPr>
            <a:xfrm>
              <a:off x="5679458" y="3406229"/>
              <a:ext cx="1556838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两个演示</a:t>
              </a:r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Demo</a:t>
              </a:r>
              <a:endParaRPr lang="en-US" altLang="zh-CN" sz="1200" dirty="0">
                <a:solidFill>
                  <a:srgbClr val="02204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6464990" y="2484317"/>
            <a:ext cx="1556838" cy="1537073"/>
            <a:chOff x="7335642" y="2144746"/>
            <a:chExt cx="1556838" cy="1537073"/>
          </a:xfr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grpSpPr>
        <p:grpSp>
          <p:nvGrpSpPr>
            <p:cNvPr id="39" name="组合 38"/>
            <p:cNvGrpSpPr/>
            <p:nvPr/>
          </p:nvGrpSpPr>
          <p:grpSpPr>
            <a:xfrm>
              <a:off x="7462608" y="2144746"/>
              <a:ext cx="1285856" cy="1172700"/>
              <a:chOff x="6639659" y="1707654"/>
              <a:chExt cx="1285856" cy="1172700"/>
            </a:xfrm>
            <a:grpFill/>
          </p:grpSpPr>
          <p:grpSp>
            <p:nvGrpSpPr>
              <p:cNvPr id="41" name="组合 40"/>
              <p:cNvGrpSpPr/>
              <p:nvPr/>
            </p:nvGrpSpPr>
            <p:grpSpPr>
              <a:xfrm>
                <a:off x="6804248" y="1995686"/>
                <a:ext cx="720080" cy="720080"/>
                <a:chOff x="6804248" y="1995686"/>
                <a:chExt cx="864096" cy="864096"/>
              </a:xfrm>
              <a:grpFill/>
            </p:grpSpPr>
            <p:sp>
              <p:nvSpPr>
                <p:cNvPr id="44" name="流程图: 联系 49"/>
                <p:cNvSpPr/>
                <p:nvPr/>
              </p:nvSpPr>
              <p:spPr>
                <a:xfrm>
                  <a:off x="6804248" y="1995686"/>
                  <a:ext cx="864096" cy="864096"/>
                </a:xfrm>
                <a:prstGeom prst="flowChartConnector">
                  <a:avLst/>
                </a:prstGeom>
                <a:grpFill/>
                <a:ln w="31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pic>
              <p:nvPicPr>
                <p:cNvPr id="45" name="Picture 4"/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7083896" y="2302650"/>
                  <a:ext cx="304800" cy="304800"/>
                </a:xfrm>
                <a:prstGeom prst="rect">
                  <a:avLst/>
                </a:prstGeom>
                <a:grpFill/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sp>
            <p:nvSpPr>
              <p:cNvPr id="42" name="空心弧 41"/>
              <p:cNvSpPr/>
              <p:nvPr/>
            </p:nvSpPr>
            <p:spPr>
              <a:xfrm rot="15377748">
                <a:off x="6639659" y="1831095"/>
                <a:ext cx="1049259" cy="1049259"/>
              </a:xfrm>
              <a:prstGeom prst="blockArc">
                <a:avLst>
                  <a:gd name="adj1" fmla="val 7265275"/>
                  <a:gd name="adj2" fmla="val 2135814"/>
                  <a:gd name="adj3" fmla="val 372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3" name="TextBox 48"/>
              <p:cNvSpPr txBox="1"/>
              <p:nvPr/>
            </p:nvSpPr>
            <p:spPr>
              <a:xfrm>
                <a:off x="7308304" y="1707654"/>
                <a:ext cx="617211" cy="3371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b="1" dirty="0">
                    <a:solidFill>
                      <a:srgbClr val="02204A"/>
                    </a:solidFill>
                  </a:rPr>
                  <a:t>75%</a:t>
                </a:r>
                <a:endParaRPr lang="zh-CN" altLang="en-US" b="1" dirty="0">
                  <a:solidFill>
                    <a:srgbClr val="02204A"/>
                  </a:solidFill>
                </a:endParaRPr>
              </a:p>
            </p:txBody>
          </p:sp>
        </p:grpSp>
        <p:sp>
          <p:nvSpPr>
            <p:cNvPr id="40" name="TextBox 45"/>
            <p:cNvSpPr txBox="1"/>
            <p:nvPr/>
          </p:nvSpPr>
          <p:spPr>
            <a:xfrm>
              <a:off x="7335642" y="3406229"/>
              <a:ext cx="1556838" cy="2755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An</a:t>
              </a:r>
              <a:r>
                <a:rPr lang="zh-CN" alt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+mn-ea"/>
                </a:rPr>
                <a:t>网数据分析</a:t>
              </a:r>
              <a:endParaRPr lang="en-US" altLang="zh-CN" sz="1200" dirty="0">
                <a:solidFill>
                  <a:srgbClr val="02204A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0" name="矩形 54"/>
          <p:cNvSpPr>
            <a:spLocks noChangeArrowheads="1"/>
          </p:cNvSpPr>
          <p:nvPr/>
        </p:nvSpPr>
        <p:spPr bwMode="auto">
          <a:xfrm>
            <a:off x="567806" y="895733"/>
            <a:ext cx="8064896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方正正黑简体" pitchFamily="2" charset="-122"/>
                <a:ea typeface="方正正黑简体" pitchFamily="2" charset="-122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上一年度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加入公司至年底的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5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个月的时间内，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XQ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项目的相关</a:t>
            </a:r>
            <a:r>
              <a:rPr lang="en-US" altLang="zh-CN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95%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以上开发工作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同时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也完成了两个投标演示项目前端所有功能开发和接口调试工作</a:t>
            </a: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2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eaLnBrk="1" hangingPunct="1">
              <a:lnSpc>
                <a:spcPct val="150000"/>
              </a:lnSpc>
            </a:pPr>
            <a:r>
              <a:rPr lang="zh-CN" altLang="en-US" sz="12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另外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也开启了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An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数据分析项目的前端开发，并完成了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75%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的相关功能开发。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55" name="直接连接符 54"/>
          <p:cNvCxnSpPr/>
          <p:nvPr/>
        </p:nvCxnSpPr>
        <p:spPr>
          <a:xfrm>
            <a:off x="3276426" y="2543691"/>
            <a:ext cx="0" cy="1479108"/>
          </a:xfrm>
          <a:prstGeom prst="line">
            <a:avLst/>
          </a:prstGeom>
          <a:ln w="6350">
            <a:solidFill>
              <a:srgbClr val="2B568D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5868714" y="2543691"/>
            <a:ext cx="0" cy="1479108"/>
          </a:xfrm>
          <a:prstGeom prst="line">
            <a:avLst/>
          </a:prstGeom>
          <a:ln w="6350">
            <a:solidFill>
              <a:srgbClr val="2B568D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直接连接符 56"/>
          <p:cNvCxnSpPr/>
          <p:nvPr/>
        </p:nvCxnSpPr>
        <p:spPr>
          <a:xfrm>
            <a:off x="8388994" y="2543691"/>
            <a:ext cx="0" cy="1479108"/>
          </a:xfrm>
          <a:prstGeom prst="line">
            <a:avLst/>
          </a:prstGeom>
          <a:ln w="6350">
            <a:solidFill>
              <a:srgbClr val="2B568D"/>
            </a:solidFill>
            <a:prstDash val="sysDash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矩形 46"/>
          <p:cNvSpPr/>
          <p:nvPr/>
        </p:nvSpPr>
        <p:spPr>
          <a:xfrm>
            <a:off x="1176236" y="71884"/>
            <a:ext cx="2285259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年度工作完成情况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1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49" name="图片 48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52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gallery dir="l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0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alpha val="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TextBox 38"/>
          <p:cNvSpPr txBox="1"/>
          <p:nvPr/>
        </p:nvSpPr>
        <p:spPr>
          <a:xfrm>
            <a:off x="828153" y="1343259"/>
            <a:ext cx="7426291" cy="2768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上一年工作中，在如下几个方面的工作技能有了非常多的成长突破。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Freeform 5"/>
          <p:cNvSpPr/>
          <p:nvPr/>
        </p:nvSpPr>
        <p:spPr bwMode="auto">
          <a:xfrm>
            <a:off x="2955568" y="2611146"/>
            <a:ext cx="1445051" cy="129700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>
            <a:noFill/>
            <a:prstDash val="solid"/>
            <a:miter lim="800000"/>
          </a:ln>
        </p:spPr>
        <p:txBody>
          <a:bodyPr vert="horz" wrap="square" lIns="89858" tIns="44929" rIns="89858" bIns="44929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7" name="TextBox 42"/>
          <p:cNvSpPr txBox="1"/>
          <p:nvPr/>
        </p:nvSpPr>
        <p:spPr>
          <a:xfrm>
            <a:off x="3184888" y="2985585"/>
            <a:ext cx="95389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800" b="1" dirty="0"/>
              <a:t>知识</a:t>
            </a:r>
            <a:endParaRPr lang="zh-CN" altLang="en-US" sz="1800" b="1" dirty="0"/>
          </a:p>
          <a:p>
            <a:pPr algn="ctr"/>
            <a:r>
              <a:rPr lang="zh-CN" altLang="en-US" sz="1800" b="1" dirty="0"/>
              <a:t>图谱</a:t>
            </a:r>
            <a:endParaRPr lang="zh-CN" altLang="en-US" sz="1800" b="1" dirty="0"/>
          </a:p>
        </p:txBody>
      </p:sp>
      <p:sp>
        <p:nvSpPr>
          <p:cNvPr id="8" name="Freeform 5"/>
          <p:cNvSpPr/>
          <p:nvPr/>
        </p:nvSpPr>
        <p:spPr bwMode="auto">
          <a:xfrm>
            <a:off x="967060" y="2599165"/>
            <a:ext cx="1445051" cy="129700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>
            <a:noFill/>
            <a:prstDash val="solid"/>
            <a:miter lim="800000"/>
          </a:ln>
        </p:spPr>
        <p:txBody>
          <a:bodyPr vert="horz" wrap="square" lIns="89858" tIns="44929" rIns="89858" bIns="44929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" name="Freeform 5"/>
          <p:cNvSpPr/>
          <p:nvPr/>
        </p:nvSpPr>
        <p:spPr bwMode="auto">
          <a:xfrm>
            <a:off x="4860602" y="2611146"/>
            <a:ext cx="1445051" cy="129700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>
            <a:noFill/>
            <a:prstDash val="solid"/>
            <a:miter lim="800000"/>
          </a:ln>
        </p:spPr>
        <p:txBody>
          <a:bodyPr vert="horz" wrap="square" lIns="89858" tIns="44929" rIns="89858" bIns="44929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0" name="Freeform 5"/>
          <p:cNvSpPr/>
          <p:nvPr/>
        </p:nvSpPr>
        <p:spPr bwMode="auto">
          <a:xfrm>
            <a:off x="6765637" y="2611146"/>
            <a:ext cx="1445051" cy="1297002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blipFill dpi="0" rotWithShape="1">
            <a:blip r:embed="rId1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 cap="flat">
            <a:noFill/>
            <a:prstDash val="solid"/>
            <a:miter lim="800000"/>
          </a:ln>
        </p:spPr>
        <p:txBody>
          <a:bodyPr vert="horz" wrap="square" lIns="89858" tIns="44929" rIns="89858" bIns="44929" numCol="1" anchor="t" anchorCtr="0" compatLnSpc="1"/>
          <a:lstStyle/>
          <a:p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2" name="TextBox 47"/>
          <p:cNvSpPr txBox="1"/>
          <p:nvPr/>
        </p:nvSpPr>
        <p:spPr>
          <a:xfrm>
            <a:off x="5106180" y="2985585"/>
            <a:ext cx="95389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1800" b="1" dirty="0">
                <a:sym typeface="+mn-ea"/>
              </a:rPr>
              <a:t>Java Web</a:t>
            </a:r>
            <a:endParaRPr lang="zh-CN" altLang="en-US" sz="1800" b="1" dirty="0"/>
          </a:p>
        </p:txBody>
      </p:sp>
      <p:sp>
        <p:nvSpPr>
          <p:cNvPr id="13" name="TextBox 48"/>
          <p:cNvSpPr txBox="1"/>
          <p:nvPr/>
        </p:nvSpPr>
        <p:spPr>
          <a:xfrm>
            <a:off x="7011215" y="2985585"/>
            <a:ext cx="95389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en-US" altLang="zh-CN" sz="1800" b="1" dirty="0"/>
              <a:t>Docker</a:t>
            </a:r>
            <a:endParaRPr lang="en-US" altLang="zh-CN" sz="1800" b="1" dirty="0"/>
          </a:p>
          <a:p>
            <a:pPr algn="ctr"/>
            <a:r>
              <a:rPr lang="zh-CN" altLang="en-US" sz="1800" b="1" dirty="0"/>
              <a:t>容器技术</a:t>
            </a:r>
            <a:endParaRPr lang="zh-CN" altLang="en-US" sz="1800" b="1" dirty="0"/>
          </a:p>
        </p:txBody>
      </p:sp>
      <p:sp>
        <p:nvSpPr>
          <p:cNvPr id="14" name="矩形 13"/>
          <p:cNvSpPr/>
          <p:nvPr/>
        </p:nvSpPr>
        <p:spPr>
          <a:xfrm>
            <a:off x="1176020" y="71755"/>
            <a:ext cx="4516120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年度工作完成情况【技能成长】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1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18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sp>
        <p:nvSpPr>
          <p:cNvPr id="2" name="TextBox 42"/>
          <p:cNvSpPr txBox="1"/>
          <p:nvPr/>
        </p:nvSpPr>
        <p:spPr>
          <a:xfrm>
            <a:off x="1212578" y="2985585"/>
            <a:ext cx="953895" cy="55372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/>
            <a:r>
              <a:rPr lang="zh-CN" altLang="en-US" sz="1800" b="1" dirty="0"/>
              <a:t>数据</a:t>
            </a:r>
            <a:endParaRPr lang="zh-CN" altLang="en-US" sz="1800" b="1" dirty="0"/>
          </a:p>
          <a:p>
            <a:pPr algn="ctr"/>
            <a:r>
              <a:rPr lang="zh-CN" altLang="en-US" sz="1800" b="1" dirty="0"/>
              <a:t>可视化</a:t>
            </a:r>
            <a:endParaRPr lang="zh-CN" altLang="en-US" sz="1800" b="1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  <p:bldP spid="7" grpId="0"/>
      <p:bldP spid="8" grpId="0" animBg="1"/>
      <p:bldP spid="9" grpId="0" animBg="1"/>
      <p:bldP spid="10" grpId="0" animBg="1"/>
      <p:bldP spid="12" grpId="0"/>
      <p:bldP spid="13" grpId="0"/>
      <p:bldP spid="18" grpId="0" animBg="1"/>
      <p:bldP spid="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Freeform 51"/>
          <p:cNvSpPr/>
          <p:nvPr/>
        </p:nvSpPr>
        <p:spPr bwMode="auto">
          <a:xfrm>
            <a:off x="5426075" y="1125828"/>
            <a:ext cx="1793875" cy="1798637"/>
          </a:xfrm>
          <a:custGeom>
            <a:avLst/>
            <a:gdLst>
              <a:gd name="T0" fmla="*/ 1665296 w 1321"/>
              <a:gd name="T1" fmla="*/ 360928 h 1322"/>
              <a:gd name="T2" fmla="*/ 1665296 w 1321"/>
              <a:gd name="T3" fmla="*/ 1667948 h 1322"/>
              <a:gd name="T4" fmla="*/ 360354 w 1321"/>
              <a:gd name="T5" fmla="*/ 1667948 h 1322"/>
              <a:gd name="T6" fmla="*/ 360354 w 1321"/>
              <a:gd name="T7" fmla="*/ 360928 h 1322"/>
              <a:gd name="T8" fmla="*/ 1665296 w 1321"/>
              <a:gd name="T9" fmla="*/ 360928 h 13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2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2"/>
                  <a:pt x="470" y="1322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blipFill dpi="0" rotWithShape="1">
            <a:blip r:embed="rId1" cstate="print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0226" cap="flat">
            <a:noFill/>
            <a:prstDash val="solid"/>
            <a:miter lim="800000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Freeform 52"/>
          <p:cNvSpPr/>
          <p:nvPr/>
        </p:nvSpPr>
        <p:spPr bwMode="auto">
          <a:xfrm>
            <a:off x="5819775" y="2557753"/>
            <a:ext cx="1795462" cy="1798637"/>
          </a:xfrm>
          <a:custGeom>
            <a:avLst/>
            <a:gdLst>
              <a:gd name="T0" fmla="*/ 1665296 w 1321"/>
              <a:gd name="T1" fmla="*/ 360919 h 1321"/>
              <a:gd name="T2" fmla="*/ 1665296 w 1321"/>
              <a:gd name="T3" fmla="*/ 1667906 h 1321"/>
              <a:gd name="T4" fmla="*/ 360354 w 1321"/>
              <a:gd name="T5" fmla="*/ 1667906 h 1321"/>
              <a:gd name="T6" fmla="*/ 360354 w 1321"/>
              <a:gd name="T7" fmla="*/ 360919 h 1321"/>
              <a:gd name="T8" fmla="*/ 1665296 w 1321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1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1"/>
                  <a:pt x="470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blipFill dpi="0" rotWithShape="1">
            <a:blip r:embed="rId1" cstate="print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0226" cap="flat">
            <a:noFill/>
            <a:prstDash val="solid"/>
            <a:miter lim="800000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Freeform 53"/>
          <p:cNvSpPr/>
          <p:nvPr/>
        </p:nvSpPr>
        <p:spPr bwMode="auto">
          <a:xfrm>
            <a:off x="6859587" y="1514765"/>
            <a:ext cx="1795463" cy="179705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blipFill dpi="0" rotWithShape="1">
            <a:blip r:embed="rId1" cstate="print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0226" cap="flat">
            <a:noFill/>
            <a:prstDash val="solid"/>
            <a:miter lim="800000"/>
          </a:ln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100" dirty="0">
              <a:solidFill>
                <a:schemeClr val="bg1">
                  <a:lumMod val="9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Rectangle 61"/>
          <p:cNvSpPr>
            <a:spLocks noChangeArrowheads="1"/>
          </p:cNvSpPr>
          <p:nvPr/>
        </p:nvSpPr>
        <p:spPr bwMode="auto">
          <a:xfrm>
            <a:off x="6235859" y="3271573"/>
            <a:ext cx="1021080" cy="2940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项目沟通方面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1" name="Rectangle 62"/>
          <p:cNvSpPr>
            <a:spLocks noChangeArrowheads="1"/>
          </p:cNvSpPr>
          <p:nvPr/>
        </p:nvSpPr>
        <p:spPr bwMode="auto">
          <a:xfrm>
            <a:off x="7271702" y="2190011"/>
            <a:ext cx="1306830" cy="4965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l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Flask Web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eaLnBrk="1" fontAlgn="auto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服务技术</a:t>
            </a: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(Python)</a:t>
            </a:r>
            <a:endParaRPr lang="en-US" altLang="zh-CN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2" name="Rectangle 63"/>
          <p:cNvSpPr>
            <a:spLocks noChangeArrowheads="1"/>
          </p:cNvSpPr>
          <p:nvPr/>
        </p:nvSpPr>
        <p:spPr bwMode="auto">
          <a:xfrm>
            <a:off x="5808426" y="1809702"/>
            <a:ext cx="1029335" cy="42989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E</a:t>
            </a: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lasticsearch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全文检索技术</a:t>
            </a:r>
            <a:endParaRPr lang="zh-CN" altLang="en-US" sz="11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6" name="矩形 25"/>
          <p:cNvSpPr/>
          <p:nvPr/>
        </p:nvSpPr>
        <p:spPr bwMode="auto">
          <a:xfrm>
            <a:off x="547913" y="1635104"/>
            <a:ext cx="487111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主要熟悉了全文检索技术的基本原理，实际部署了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Elasticsearch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服务；同时也在制作投标演示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中使用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Elasticsearch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API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27" name="文本框 26"/>
          <p:cNvSpPr txBox="1"/>
          <p:nvPr/>
        </p:nvSpPr>
        <p:spPr bwMode="auto">
          <a:xfrm>
            <a:off x="548005" y="1405890"/>
            <a:ext cx="3332480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lasticsearch全文检索技术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矩形 29"/>
          <p:cNvSpPr/>
          <p:nvPr/>
        </p:nvSpPr>
        <p:spPr bwMode="auto">
          <a:xfrm>
            <a:off x="554959" y="2702828"/>
            <a:ext cx="4871116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初步了解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Python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语法知识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Flask Web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技术特点和安装部署。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/>
        </p:nvSpPr>
        <p:spPr bwMode="auto">
          <a:xfrm>
            <a:off x="554990" y="2456815"/>
            <a:ext cx="451548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Flask Web</a:t>
            </a: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服务技术</a:t>
            </a:r>
            <a:r>
              <a:rPr lang="en-US" altLang="zh-CN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(Python)</a:t>
            </a:r>
            <a:endParaRPr lang="en-US" altLang="zh-CN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矩形 31"/>
          <p:cNvSpPr/>
          <p:nvPr/>
        </p:nvSpPr>
        <p:spPr bwMode="auto">
          <a:xfrm>
            <a:off x="571107" y="3813252"/>
            <a:ext cx="4871116" cy="645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XQ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项目中需要反复并且及时的确认项目需求，有机会锻炼这方面的能力。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33" name="文本框 32"/>
          <p:cNvSpPr txBox="1"/>
          <p:nvPr/>
        </p:nvSpPr>
        <p:spPr bwMode="auto">
          <a:xfrm>
            <a:off x="570865" y="3606800"/>
            <a:ext cx="2816225" cy="3067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项目沟通方面</a:t>
            </a:r>
            <a:endParaRPr lang="zh-CN" altLang="en-US" sz="1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16200000" flipV="1">
            <a:off x="-151874" y="1609573"/>
            <a:ext cx="855492" cy="201428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sp>
        <p:nvSpPr>
          <p:cNvPr id="29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16200000" flipV="1">
            <a:off x="-151874" y="2669032"/>
            <a:ext cx="855492" cy="201428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sp>
        <p:nvSpPr>
          <p:cNvPr id="40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 rot="16200000" flipV="1">
            <a:off x="-140756" y="3815829"/>
            <a:ext cx="855492" cy="201428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1176020" y="71755"/>
            <a:ext cx="3242945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年度工作完成情况【其它】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1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37" name="图片 3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23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17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6" dur="150" fill="hold"/>
                                        <p:tgtEl>
                                          <p:spTgt spid="1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22" dur="150" fill="hold"/>
                                        <p:tgtEl>
                                          <p:spTgt spid="18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5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bldLvl="0" animBg="1"/>
      <p:bldP spid="21" grpId="0" bldLvl="0" animBg="1"/>
      <p:bldP spid="22" grpId="0" bldLvl="0" animBg="1"/>
      <p:bldP spid="34" grpId="0" animBg="1"/>
      <p:bldP spid="29" grpId="0" animBg="1"/>
      <p:bldP spid="40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074" y="71884"/>
            <a:ext cx="8928992" cy="4896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6" name="文本框 135"/>
          <p:cNvSpPr txBox="1"/>
          <p:nvPr/>
        </p:nvSpPr>
        <p:spPr>
          <a:xfrm>
            <a:off x="2996370" y="956280"/>
            <a:ext cx="2961604" cy="64633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2800" b="1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3600" b="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3600" b="0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5" name="TextBox 54"/>
          <p:cNvSpPr txBox="1"/>
          <p:nvPr/>
        </p:nvSpPr>
        <p:spPr>
          <a:xfrm>
            <a:off x="1601564" y="1720381"/>
            <a:ext cx="5751217" cy="6451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 smtClean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个人最有价值的工作</a:t>
            </a:r>
            <a:endParaRPr lang="zh-CN" altLang="en-US" sz="3600" b="1" dirty="0">
              <a:solidFill>
                <a:srgbClr val="205CA6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1099217" y="2807278"/>
            <a:ext cx="6802689" cy="107632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在上半年个人觉得最有价值的工作：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XQ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选情项目开发，积累了项目完整生命周期的工作经验。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An</a:t>
            </a:r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网数据分析系统开发，总结了一套通用的代码开发流程。</a:t>
            </a:r>
            <a:endParaRPr lang="zh-CN" altLang="en-US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3. </a:t>
            </a:r>
            <a:r>
              <a:rPr lang="zh-CN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知识图谱可视化插件，节省知识图谱类项目的开发时间。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1589193" y="2664172"/>
            <a:ext cx="5750560" cy="96520"/>
            <a:chOff x="3210560" y="3383280"/>
            <a:chExt cx="5750560" cy="96520"/>
          </a:xfrm>
          <a:solidFill>
            <a:schemeClr val="tx2"/>
          </a:solidFill>
        </p:grpSpPr>
        <p:cxnSp>
          <p:nvCxnSpPr>
            <p:cNvPr id="138" name="直接连接符 137"/>
            <p:cNvCxnSpPr/>
            <p:nvPr/>
          </p:nvCxnSpPr>
          <p:spPr>
            <a:xfrm>
              <a:off x="321056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47192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椭圆 139"/>
            <p:cNvSpPr/>
            <p:nvPr/>
          </p:nvSpPr>
          <p:spPr>
            <a:xfrm>
              <a:off x="6050280" y="3383280"/>
              <a:ext cx="96520" cy="96520"/>
            </a:xfrm>
            <a:prstGeom prst="ellipse">
              <a:avLst/>
            </a:prstGeom>
            <a:grpFill/>
            <a:ln>
              <a:solidFill>
                <a:srgbClr val="2B56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623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121" y="441809"/>
            <a:ext cx="1742624" cy="998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17">
        <p14:prism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5" grpId="0"/>
      <p:bldP spid="1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-35942" y="-72132"/>
            <a:ext cx="9217024" cy="51845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7" name="矩形 66"/>
          <p:cNvSpPr/>
          <p:nvPr/>
        </p:nvSpPr>
        <p:spPr>
          <a:xfrm>
            <a:off x="1176236" y="278826"/>
            <a:ext cx="2285259" cy="336957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rPr>
              <a:t>今年工作完成情况</a:t>
            </a:r>
            <a:endParaRPr lang="zh-CN" altLang="en-US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</a:endParaRPr>
          </a:p>
        </p:txBody>
      </p:sp>
      <p:sp>
        <p:nvSpPr>
          <p:cNvPr id="70" name="TextBox 1"/>
          <p:cNvSpPr>
            <a:spLocks noChangeArrowheads="1"/>
          </p:cNvSpPr>
          <p:nvPr/>
        </p:nvSpPr>
        <p:spPr bwMode="auto">
          <a:xfrm>
            <a:off x="675825" y="1483764"/>
            <a:ext cx="346893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600" dirty="0">
                <a:sym typeface="Arial" panose="020B0604020202020204" pitchFamily="34" charset="0"/>
              </a:rPr>
              <a:t>XQ</a:t>
            </a:r>
            <a:r>
              <a:rPr lang="zh-CN" altLang="en-US" sz="1600" dirty="0">
                <a:sym typeface="Arial" panose="020B0604020202020204" pitchFamily="34" charset="0"/>
              </a:rPr>
              <a:t>选情项目开发</a:t>
            </a:r>
            <a:br>
              <a:rPr lang="zh-CN" altLang="en-US" sz="1600" dirty="0">
                <a:sym typeface="Arial" panose="020B0604020202020204" pitchFamily="34" charset="0"/>
              </a:rPr>
            </a:br>
            <a:endParaRPr lang="en-US" altLang="zh-CN" sz="1600" dirty="0">
              <a:sym typeface="Arial" panose="020B0604020202020204" pitchFamily="34" charset="0"/>
            </a:endParaRPr>
          </a:p>
        </p:txBody>
      </p:sp>
      <p:sp>
        <p:nvSpPr>
          <p:cNvPr id="71" name="圆角矩形 2"/>
          <p:cNvSpPr>
            <a:spLocks noChangeArrowheads="1"/>
          </p:cNvSpPr>
          <p:nvPr/>
        </p:nvSpPr>
        <p:spPr bwMode="auto">
          <a:xfrm>
            <a:off x="760151" y="2033870"/>
            <a:ext cx="3300279" cy="168651"/>
          </a:xfrm>
          <a:prstGeom prst="roundRect">
            <a:avLst>
              <a:gd name="adj" fmla="val 50000"/>
            </a:avLst>
          </a:prstGeom>
          <a:noFill/>
          <a:ln w="12700">
            <a:solidFill>
              <a:schemeClr val="tx2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2" name="圆角矩形 3"/>
          <p:cNvSpPr>
            <a:spLocks noChangeArrowheads="1"/>
          </p:cNvSpPr>
          <p:nvPr/>
        </p:nvSpPr>
        <p:spPr bwMode="auto">
          <a:xfrm>
            <a:off x="796290" y="2061210"/>
            <a:ext cx="3149600" cy="125730"/>
          </a:xfrm>
          <a:prstGeom prst="roundRect">
            <a:avLst>
              <a:gd name="adj" fmla="val 50000"/>
            </a:avLst>
          </a:prstGeom>
          <a:blipFill dpi="0"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9525">
            <a:noFill/>
            <a:beve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4" name="圆角矩形 5"/>
          <p:cNvSpPr>
            <a:spLocks noChangeArrowheads="1"/>
          </p:cNvSpPr>
          <p:nvPr/>
        </p:nvSpPr>
        <p:spPr bwMode="auto">
          <a:xfrm>
            <a:off x="4949996" y="2033870"/>
            <a:ext cx="3300279" cy="168651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02204A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5" name="圆角矩形 6"/>
          <p:cNvSpPr>
            <a:spLocks noChangeArrowheads="1"/>
          </p:cNvSpPr>
          <p:nvPr/>
        </p:nvSpPr>
        <p:spPr bwMode="auto">
          <a:xfrm>
            <a:off x="4985980" y="2061387"/>
            <a:ext cx="2627326" cy="125662"/>
          </a:xfrm>
          <a:prstGeom prst="roundRect">
            <a:avLst>
              <a:gd name="adj" fmla="val 5000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7" name="圆角矩形 8"/>
          <p:cNvSpPr>
            <a:spLocks noChangeArrowheads="1"/>
          </p:cNvSpPr>
          <p:nvPr/>
        </p:nvSpPr>
        <p:spPr bwMode="auto">
          <a:xfrm>
            <a:off x="760151" y="3572758"/>
            <a:ext cx="3300279" cy="168651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02204A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78" name="圆角矩形 9"/>
          <p:cNvSpPr>
            <a:spLocks noChangeArrowheads="1"/>
          </p:cNvSpPr>
          <p:nvPr/>
        </p:nvSpPr>
        <p:spPr bwMode="auto">
          <a:xfrm>
            <a:off x="796290" y="3600450"/>
            <a:ext cx="1939290" cy="127000"/>
          </a:xfrm>
          <a:prstGeom prst="roundRect">
            <a:avLst>
              <a:gd name="adj" fmla="val 50000"/>
            </a:avLst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80" name="圆角矩形 11"/>
          <p:cNvSpPr>
            <a:spLocks noChangeArrowheads="1"/>
          </p:cNvSpPr>
          <p:nvPr/>
        </p:nvSpPr>
        <p:spPr bwMode="auto">
          <a:xfrm>
            <a:off x="4956246" y="3572758"/>
            <a:ext cx="3300279" cy="168651"/>
          </a:xfrm>
          <a:prstGeom prst="roundRect">
            <a:avLst>
              <a:gd name="adj" fmla="val 50000"/>
            </a:avLst>
          </a:prstGeom>
          <a:noFill/>
          <a:ln w="12700">
            <a:solidFill>
              <a:srgbClr val="02204A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81" name="圆角矩形 12"/>
          <p:cNvSpPr>
            <a:spLocks noChangeArrowheads="1"/>
          </p:cNvSpPr>
          <p:nvPr/>
        </p:nvSpPr>
        <p:spPr bwMode="auto">
          <a:xfrm>
            <a:off x="4992370" y="3600450"/>
            <a:ext cx="1384935" cy="127000"/>
          </a:xfrm>
          <a:prstGeom prst="roundRect">
            <a:avLst>
              <a:gd name="adj" fmla="val 50000"/>
            </a:avLst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anchor="ctr"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2400">
              <a:solidFill>
                <a:schemeClr val="bg1"/>
              </a:solidFill>
              <a:latin typeface="+mn-ea"/>
              <a:ea typeface="+mn-ea"/>
              <a:sym typeface="Arial" panose="020B0604020202020204" pitchFamily="34" charset="0"/>
            </a:endParaRPr>
          </a:p>
        </p:txBody>
      </p:sp>
      <p:sp>
        <p:nvSpPr>
          <p:cNvPr id="94" name="TextBox 1"/>
          <p:cNvSpPr>
            <a:spLocks noChangeArrowheads="1"/>
          </p:cNvSpPr>
          <p:nvPr/>
        </p:nvSpPr>
        <p:spPr bwMode="auto">
          <a:xfrm>
            <a:off x="675825" y="3024212"/>
            <a:ext cx="3468930" cy="829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sym typeface="Arial" panose="020B0604020202020204" pitchFamily="34" charset="0"/>
              </a:rPr>
              <a:t>演示</a:t>
            </a:r>
            <a:r>
              <a:rPr lang="en-US" altLang="zh-CN" sz="1600" dirty="0">
                <a:sym typeface="Arial" panose="020B0604020202020204" pitchFamily="34" charset="0"/>
              </a:rPr>
              <a:t>Demo</a:t>
            </a:r>
            <a:r>
              <a:rPr lang="zh-CN" altLang="en-US" sz="1600" dirty="0">
                <a:sym typeface="Arial" panose="020B0604020202020204" pitchFamily="34" charset="0"/>
              </a:rPr>
              <a:t>开发</a:t>
            </a:r>
            <a:endParaRPr lang="en-US" altLang="zh-CN" sz="1600" dirty="0">
              <a:sym typeface="Arial" panose="020B0604020202020204" pitchFamily="34" charset="0"/>
            </a:endParaRPr>
          </a:p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br>
              <a:rPr lang="zh-CN" altLang="en-US" sz="1600" dirty="0">
                <a:sym typeface="Arial" panose="020B0604020202020204" pitchFamily="34" charset="0"/>
              </a:rPr>
            </a:br>
            <a:endParaRPr lang="en-US" altLang="zh-CN" sz="1600" dirty="0">
              <a:sym typeface="Arial" panose="020B0604020202020204" pitchFamily="34" charset="0"/>
            </a:endParaRPr>
          </a:p>
        </p:txBody>
      </p:sp>
      <p:sp>
        <p:nvSpPr>
          <p:cNvPr id="95" name="TextBox 1"/>
          <p:cNvSpPr>
            <a:spLocks noChangeArrowheads="1"/>
          </p:cNvSpPr>
          <p:nvPr/>
        </p:nvSpPr>
        <p:spPr bwMode="auto">
          <a:xfrm>
            <a:off x="4881032" y="1483764"/>
            <a:ext cx="346893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l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600" dirty="0">
                <a:sym typeface="Arial" panose="020B0604020202020204" pitchFamily="34" charset="0"/>
              </a:rPr>
              <a:t>An</a:t>
            </a:r>
            <a:r>
              <a:rPr lang="zh-CN" altLang="en-US" sz="1600" dirty="0">
                <a:sym typeface="Arial" panose="020B0604020202020204" pitchFamily="34" charset="0"/>
              </a:rPr>
              <a:t>网数据分析系统开发</a:t>
            </a:r>
            <a:br>
              <a:rPr lang="zh-CN" altLang="en-US" sz="1600" dirty="0">
                <a:sym typeface="Arial" panose="020B0604020202020204" pitchFamily="34" charset="0"/>
              </a:rPr>
            </a:br>
            <a:endParaRPr lang="en-US" altLang="zh-CN" sz="1600" dirty="0">
              <a:sym typeface="Arial" panose="020B0604020202020204" pitchFamily="34" charset="0"/>
            </a:endParaRPr>
          </a:p>
        </p:txBody>
      </p:sp>
      <p:sp>
        <p:nvSpPr>
          <p:cNvPr id="96" name="TextBox 1"/>
          <p:cNvSpPr>
            <a:spLocks noChangeArrowheads="1"/>
          </p:cNvSpPr>
          <p:nvPr/>
        </p:nvSpPr>
        <p:spPr bwMode="auto">
          <a:xfrm>
            <a:off x="4881336" y="3016954"/>
            <a:ext cx="3468930" cy="5835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defRPr>
            </a:lvl9pPr>
          </a:lstStyle>
          <a:p>
            <a:pPr algn="just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600" dirty="0">
                <a:sym typeface="Arial" panose="020B0604020202020204" pitchFamily="34" charset="0"/>
              </a:rPr>
              <a:t>知识图谱插件开发</a:t>
            </a:r>
            <a:endParaRPr lang="zh-CN" altLang="en-US" sz="1600" dirty="0">
              <a:sym typeface="Arial" panose="020B0604020202020204" pitchFamily="34" charset="0"/>
            </a:endParaRPr>
          </a:p>
          <a:p>
            <a:pPr algn="just" eaLnBrk="1" hangingPunct="1">
              <a:spcBef>
                <a:spcPct val="0"/>
              </a:spcBef>
              <a:buFont typeface="Arial" panose="020B0604020202020204" pitchFamily="34" charset="0"/>
              <a:buNone/>
            </a:pPr>
            <a:endParaRPr lang="en-US" altLang="zh-CN" sz="1600" dirty="0"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176236" y="71884"/>
            <a:ext cx="2285259" cy="334645"/>
          </a:xfrm>
          <a:prstGeom prst="rect">
            <a:avLst/>
          </a:prstGeom>
        </p:spPr>
        <p:txBody>
          <a:bodyPr wrap="square" lIns="89858" tIns="44929" rIns="89858" bIns="44929">
            <a:spAutoFit/>
          </a:bodyPr>
          <a:lstStyle/>
          <a:p>
            <a:r>
              <a:rPr lang="zh-CN" altLang="en-US" b="1" dirty="0" smtClean="0">
                <a:solidFill>
                  <a:srgbClr val="2B5185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个人最有价值的工作</a:t>
            </a:r>
            <a:endParaRPr lang="zh-CN" altLang="en-US" b="1" dirty="0">
              <a:solidFill>
                <a:srgbClr val="2B5185"/>
              </a:solidFill>
              <a:latin typeface="Open Sans" panose="020B0606030504020204" pitchFamily="34" charset="0"/>
              <a:ea typeface="Meiryo" panose="020B0604030504040204" pitchFamily="34" charset="-128"/>
              <a:cs typeface="Open Sans" panose="020B0606030504020204" pitchFamily="34" charset="0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36066" y="7570"/>
            <a:ext cx="1242442" cy="4462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300" b="1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2300" b="1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endParaRPr lang="zh-CN" altLang="en-US" sz="2300" b="1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0452" y="-28249"/>
            <a:ext cx="2436614" cy="532181"/>
          </a:xfrm>
          <a:prstGeom prst="rect">
            <a:avLst/>
          </a:prstGeom>
        </p:spPr>
      </p:pic>
      <p:sp>
        <p:nvSpPr>
          <p:cNvPr id="20" name="任意多边形 14" descr="e7d195523061f1c0205959036996ad55c215b892a7aac5c0B9ADEF7896FB48F2EF97163A2DE1401E1875DEDC438B7864AD24CA23553DBBBD975DAF4CAD4A2592689FFB6CEE59FFA55B2702D0E5EE29CDFC0DD98BC7D6A39A64D3162AEA17DB19B9B9A87D0E9A0C5838999CD047764B32476FB53FC54D3671B43638F8C25D9EC95BB52BCC6C1CB3F6DE41EB0266A54822"/>
          <p:cNvSpPr/>
          <p:nvPr/>
        </p:nvSpPr>
        <p:spPr>
          <a:xfrm>
            <a:off x="-35942" y="506530"/>
            <a:ext cx="9217024" cy="745601"/>
          </a:xfrm>
          <a:custGeom>
            <a:avLst/>
            <a:gdLst>
              <a:gd name="connsiteX0" fmla="*/ 0 w 3125338"/>
              <a:gd name="connsiteY0" fmla="*/ 0 h 0"/>
              <a:gd name="connsiteX1" fmla="*/ 3125338 w 3125338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125338">
                <a:moveTo>
                  <a:pt x="0" y="0"/>
                </a:moveTo>
                <a:lnTo>
                  <a:pt x="3125338" y="0"/>
                </a:lnTo>
              </a:path>
            </a:pathLst>
          </a:custGeom>
          <a:noFill/>
          <a:ln w="28575">
            <a:gradFill>
              <a:gsLst>
                <a:gs pos="49500">
                  <a:srgbClr val="2B568D"/>
                </a:gs>
                <a:gs pos="0">
                  <a:schemeClr val="bg1"/>
                </a:gs>
                <a:gs pos="100000">
                  <a:schemeClr val="bg1"/>
                </a:gs>
              </a:gsLst>
              <a:lin ang="0" scaled="0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Tm="3317">
        <p14:prism isInverted="1"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7" dur="1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3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6" dur="1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5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5" dur="1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500"/>
                            </p:stCondLst>
                            <p:childTnLst>
                              <p:par>
                                <p:cTn id="3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70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4" dur="1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8500"/>
                            </p:stCondLst>
                            <p:childTnLst>
                              <p:par>
                                <p:cTn id="4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90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9500"/>
                            </p:stCondLst>
                            <p:childTnLst>
                              <p:par>
                                <p:cTn id="5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0"/>
                            </p:stCondLst>
                            <p:childTnLst>
                              <p:par>
                                <p:cTn id="6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 bldLvl="0" autoUpdateAnimBg="0"/>
      <p:bldP spid="71" grpId="0" bldLvl="0" animBg="1" autoUpdateAnimBg="0"/>
      <p:bldP spid="72" grpId="0" bldLvl="0" animBg="1" autoUpdateAnimBg="0"/>
      <p:bldP spid="74" grpId="0" bldLvl="0" animBg="1" autoUpdateAnimBg="0"/>
      <p:bldP spid="75" grpId="0" bldLvl="0" animBg="1" autoUpdateAnimBg="0"/>
      <p:bldP spid="77" grpId="0" bldLvl="0" animBg="1" autoUpdateAnimBg="0"/>
      <p:bldP spid="78" grpId="0" bldLvl="0" animBg="1" autoUpdateAnimBg="0"/>
      <p:bldP spid="80" grpId="0" bldLvl="0" animBg="1" autoUpdateAnimBg="0"/>
      <p:bldP spid="81" grpId="0" bldLvl="0" animBg="1" autoUpdateAnimBg="0"/>
      <p:bldP spid="94" grpId="0" bldLvl="0" autoUpdateAnimBg="0"/>
      <p:bldP spid="95" grpId="0" bldLvl="0" autoUpdateAnimBg="0"/>
      <p:bldP spid="96" grpId="0" bldLvl="0" autoUpdateAnimBg="0"/>
      <p:bldP spid="2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108074" y="71884"/>
            <a:ext cx="8928992" cy="489654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6" name="文本框 135"/>
          <p:cNvSpPr txBox="1"/>
          <p:nvPr/>
        </p:nvSpPr>
        <p:spPr>
          <a:xfrm>
            <a:off x="2996370" y="956280"/>
            <a:ext cx="2961604" cy="646331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>
            <a:spAutoFit/>
          </a:bodyPr>
          <a:lstStyle>
            <a:defPPr>
              <a:defRPr lang="zh-CN"/>
            </a:defPPr>
            <a:lvl1pPr lvl="0" algn="ctr">
              <a:defRPr sz="2800" b="1">
                <a:solidFill>
                  <a:schemeClr val="bg2">
                    <a:lumMod val="9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sz="3600" b="0" dirty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Part </a:t>
            </a:r>
            <a:r>
              <a:rPr lang="en-US" altLang="zh-CN" sz="3600" b="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</a:t>
            </a:r>
            <a:endParaRPr lang="zh-CN" altLang="en-US" sz="3600" b="0" dirty="0">
              <a:solidFill>
                <a:schemeClr val="tx2">
                  <a:lumMod val="60000"/>
                  <a:lumOff val="40000"/>
                </a:schemeClr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5" name="TextBox 54"/>
          <p:cNvSpPr txBox="1"/>
          <p:nvPr/>
        </p:nvSpPr>
        <p:spPr>
          <a:xfrm>
            <a:off x="1601564" y="1720381"/>
            <a:ext cx="5751217" cy="645160"/>
          </a:xfrm>
          <a:prstGeom prst="rect">
            <a:avLst/>
          </a:prstGeom>
          <a:noFill/>
          <a:ln w="9525">
            <a:noFill/>
            <a:miter/>
          </a:ln>
        </p:spPr>
        <p:txBody>
          <a:bodyPr wrap="square" anchor="ctr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zh-CN" altLang="en-US" sz="3600" b="1" dirty="0" smtClean="0">
                <a:solidFill>
                  <a:srgbClr val="205CA6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存在问题及意见建议</a:t>
            </a:r>
            <a:endParaRPr lang="zh-CN" altLang="en-US" sz="3600" b="1" dirty="0">
              <a:solidFill>
                <a:srgbClr val="205CA6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41" name="矩形 140"/>
          <p:cNvSpPr/>
          <p:nvPr/>
        </p:nvSpPr>
        <p:spPr>
          <a:xfrm>
            <a:off x="1099217" y="3176848"/>
            <a:ext cx="6802689" cy="33718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上一年的工作中有很多收获，同时也发现了很多需要改进的方面</a:t>
            </a:r>
            <a:r>
              <a:rPr lang="en-US" altLang="zh-CN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...</a:t>
            </a:r>
            <a:endParaRPr lang="en-US" altLang="zh-CN" sz="1600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37" name="组合 136"/>
          <p:cNvGrpSpPr/>
          <p:nvPr/>
        </p:nvGrpSpPr>
        <p:grpSpPr>
          <a:xfrm>
            <a:off x="1589193" y="2664172"/>
            <a:ext cx="5750560" cy="96520"/>
            <a:chOff x="3210560" y="3383280"/>
            <a:chExt cx="5750560" cy="96520"/>
          </a:xfrm>
          <a:solidFill>
            <a:schemeClr val="tx2"/>
          </a:solidFill>
        </p:grpSpPr>
        <p:cxnSp>
          <p:nvCxnSpPr>
            <p:cNvPr id="138" name="直接连接符 137"/>
            <p:cNvCxnSpPr/>
            <p:nvPr/>
          </p:nvCxnSpPr>
          <p:spPr>
            <a:xfrm>
              <a:off x="321056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>
              <a:off x="6471920" y="3429000"/>
              <a:ext cx="2489200" cy="0"/>
            </a:xfrm>
            <a:prstGeom prst="line">
              <a:avLst/>
            </a:prstGeom>
            <a:grpFill/>
            <a:ln w="22225">
              <a:solidFill>
                <a:srgbClr val="2B568D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椭圆 139"/>
            <p:cNvSpPr/>
            <p:nvPr/>
          </p:nvSpPr>
          <p:spPr>
            <a:xfrm>
              <a:off x="6050280" y="3383280"/>
              <a:ext cx="96520" cy="96520"/>
            </a:xfrm>
            <a:prstGeom prst="ellipse">
              <a:avLst/>
            </a:prstGeom>
            <a:grpFill/>
            <a:ln>
              <a:solidFill>
                <a:srgbClr val="2B56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0623"/>
                </a:solidFill>
              </a:endParaRPr>
            </a:p>
          </p:txBody>
        </p:sp>
      </p:grpSp>
      <p:pic>
        <p:nvPicPr>
          <p:cNvPr id="11" name="图片 10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4121" y="441809"/>
            <a:ext cx="1742624" cy="998434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 advTm="3317">
        <p14:prism/>
      </p:transition>
    </mc:Choice>
    <mc:Fallback>
      <p:transition spd="slow" advTm="331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4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6" grpId="0"/>
      <p:bldP spid="135" grpId="0"/>
      <p:bldP spid="141" grpId="0"/>
    </p:bldLst>
  </p:timing>
</p:sld>
</file>

<file path=ppt/tags/tag1.xml><?xml version="1.0" encoding="utf-8"?>
<p:tagLst xmlns:p="http://schemas.openxmlformats.org/presentationml/2006/main">
  <p:tag name="KSO_WM_SLIDE_MODEL_TYPE" val="cover"/>
</p:tagLst>
</file>

<file path=ppt/tags/tag2.xml><?xml version="1.0" encoding="utf-8"?>
<p:tagLst xmlns:p="http://schemas.openxmlformats.org/presentationml/2006/main">
  <p:tag name="ISPRING_PRESENTATION_TITLE" val="ok1.5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1528</Words>
  <Application>WPS 演示</Application>
  <PresentationFormat>自定义</PresentationFormat>
  <Paragraphs>222</Paragraphs>
  <Slides>15</Slides>
  <Notes>15</Notes>
  <HiddenSlides>0</HiddenSlides>
  <MMClips>2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Open Sans</vt:lpstr>
      <vt:lpstr>Segoe Print</vt:lpstr>
      <vt:lpstr>Meiryo</vt:lpstr>
      <vt:lpstr>微软雅黑 Light</vt:lpstr>
      <vt:lpstr>方正正黑简体</vt:lpstr>
      <vt:lpstr>Calibri</vt:lpstr>
      <vt:lpstr>Arial Unicode MS</vt:lpstr>
      <vt:lpstr>等线</vt:lpstr>
      <vt:lpstr>Yu Gothic UI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刘文金</cp:lastModifiedBy>
  <cp:revision>188</cp:revision>
  <dcterms:created xsi:type="dcterms:W3CDTF">2020-01-06T10:25:00Z</dcterms:created>
  <dcterms:modified xsi:type="dcterms:W3CDTF">2020-01-20T05:08:07Z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2052-11.1.0.9339</vt:lpwstr>
  </property>
</Properties>
</file>

<file path=docProps/thumbnail.jpeg>
</file>